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7"/>
  </p:notesMasterIdLst>
  <p:sldIdLst>
    <p:sldId id="256" r:id="rId2"/>
    <p:sldId id="257" r:id="rId3"/>
    <p:sldId id="259" r:id="rId4"/>
    <p:sldId id="258" r:id="rId5"/>
    <p:sldId id="261" r:id="rId6"/>
    <p:sldId id="289" r:id="rId7"/>
    <p:sldId id="294" r:id="rId8"/>
    <p:sldId id="262" r:id="rId9"/>
    <p:sldId id="295" r:id="rId10"/>
    <p:sldId id="296" r:id="rId11"/>
    <p:sldId id="271" r:id="rId12"/>
    <p:sldId id="266" r:id="rId13"/>
    <p:sldId id="297" r:id="rId14"/>
    <p:sldId id="298" r:id="rId15"/>
    <p:sldId id="299" r:id="rId16"/>
    <p:sldId id="263" r:id="rId17"/>
    <p:sldId id="270" r:id="rId18"/>
    <p:sldId id="284" r:id="rId19"/>
    <p:sldId id="285" r:id="rId20"/>
    <p:sldId id="286" r:id="rId21"/>
    <p:sldId id="287" r:id="rId22"/>
    <p:sldId id="272" r:id="rId23"/>
    <p:sldId id="273" r:id="rId24"/>
    <p:sldId id="274" r:id="rId25"/>
    <p:sldId id="275" r:id="rId26"/>
    <p:sldId id="276" r:id="rId27"/>
    <p:sldId id="277" r:id="rId28"/>
    <p:sldId id="278" r:id="rId29"/>
    <p:sldId id="279" r:id="rId30"/>
    <p:sldId id="280" r:id="rId31"/>
    <p:sldId id="281" r:id="rId32"/>
    <p:sldId id="288" r:id="rId33"/>
    <p:sldId id="283" r:id="rId34"/>
    <p:sldId id="269" r:id="rId35"/>
    <p:sldId id="300" r:id="rId36"/>
    <p:sldId id="301" r:id="rId37"/>
    <p:sldId id="304" r:id="rId38"/>
    <p:sldId id="305" r:id="rId39"/>
    <p:sldId id="306" r:id="rId40"/>
    <p:sldId id="307" r:id="rId41"/>
    <p:sldId id="310" r:id="rId42"/>
    <p:sldId id="308" r:id="rId43"/>
    <p:sldId id="311" r:id="rId44"/>
    <p:sldId id="309" r:id="rId45"/>
    <p:sldId id="31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4" autoAdjust="0"/>
  </p:normalViewPr>
  <p:slideViewPr>
    <p:cSldViewPr>
      <p:cViewPr varScale="1">
        <p:scale>
          <a:sx n="81" d="100"/>
          <a:sy n="81" d="100"/>
        </p:scale>
        <p:origin x="149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70FBDD-A29B-42EE-A53B-C4875B5DA218}" type="datetimeFigureOut">
              <a:rPr lang="en-US" smtClean="0"/>
              <a:pPr/>
              <a:t>5/8/2022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48BE2-F0E6-4557-9399-311FD538AD5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948BE2-F0E6-4557-9399-311FD538AD5D}"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4675F8-A9F8-4765-B77C-A6A491E38C61}" type="datetimeFigureOut">
              <a:rPr lang="en-US" smtClean="0"/>
              <a:pPr/>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54FE0-4E1C-43A8-B760-BD0D2C90E9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4675F8-A9F8-4765-B77C-A6A491E38C61}" type="datetimeFigureOut">
              <a:rPr lang="en-US" smtClean="0"/>
              <a:pPr/>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54FE0-4E1C-43A8-B760-BD0D2C90E9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4675F8-A9F8-4765-B77C-A6A491E38C61}" type="datetimeFigureOut">
              <a:rPr lang="en-US" smtClean="0"/>
              <a:pPr/>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54FE0-4E1C-43A8-B760-BD0D2C90E90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a:t>Click to edit Master title style</a:t>
            </a:r>
          </a:p>
        </p:txBody>
      </p:sp>
      <p:sp>
        <p:nvSpPr>
          <p:cNvPr id="3" name="Text Placeholder 2"/>
          <p:cNvSpPr>
            <a:spLocks noGrp="1"/>
          </p:cNvSpPr>
          <p:nvPr>
            <p:ph type="body" sz="half" idx="1"/>
          </p:nvPr>
        </p:nvSpPr>
        <p:spPr>
          <a:xfrm>
            <a:off x="1066800" y="1752600"/>
            <a:ext cx="3733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953000" y="1752600"/>
            <a:ext cx="3733800" cy="4114800"/>
          </a:xfrm>
        </p:spPr>
        <p:txBody>
          <a:bodyPr/>
          <a:lstStyle/>
          <a:p>
            <a:pPr lvl="0"/>
            <a:endParaRPr lang="en-US" noProof="0"/>
          </a:p>
        </p:txBody>
      </p:sp>
      <p:sp>
        <p:nvSpPr>
          <p:cNvPr id="5" name="Rectangle 8">
            <a:extLst>
              <a:ext uri="{FF2B5EF4-FFF2-40B4-BE49-F238E27FC236}">
                <a16:creationId xmlns:a16="http://schemas.microsoft.com/office/drawing/2014/main" id="{1FE7EC13-DC26-44CF-983B-10BEA2C2E37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1C6D5697-8221-4B98-8534-B81B683D8B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2752C9BF-CAE3-4C8A-90B6-FFC749845EAC}"/>
              </a:ext>
            </a:extLst>
          </p:cNvPr>
          <p:cNvSpPr>
            <a:spLocks noGrp="1" noChangeArrowheads="1"/>
          </p:cNvSpPr>
          <p:nvPr>
            <p:ph type="sldNum" sz="quarter" idx="12"/>
          </p:nvPr>
        </p:nvSpPr>
        <p:spPr>
          <a:ln/>
        </p:spPr>
        <p:txBody>
          <a:bodyPr/>
          <a:lstStyle>
            <a:lvl1pPr>
              <a:defRPr/>
            </a:lvl1pPr>
          </a:lstStyle>
          <a:p>
            <a:fld id="{17740FE4-181B-4069-9CFF-0343627DC08D}" type="slidenum">
              <a:rPr lang="en-US" altLang="ro-RO"/>
              <a:pPr/>
              <a:t>‹#›</a:t>
            </a:fld>
            <a:endParaRPr lang="en-US" altLang="ro-RO"/>
          </a:p>
        </p:txBody>
      </p:sp>
    </p:spTree>
    <p:extLst>
      <p:ext uri="{BB962C8B-B14F-4D97-AF65-F5344CB8AC3E}">
        <p14:creationId xmlns:p14="http://schemas.microsoft.com/office/powerpoint/2010/main" val="2651512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4675F8-A9F8-4765-B77C-A6A491E38C61}" type="datetimeFigureOut">
              <a:rPr lang="en-US" smtClean="0"/>
              <a:pPr/>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54FE0-4E1C-43A8-B760-BD0D2C90E9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4675F8-A9F8-4765-B77C-A6A491E38C61}" type="datetimeFigureOut">
              <a:rPr lang="en-US" smtClean="0"/>
              <a:pPr/>
              <a:t>5/8/2022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54FE0-4E1C-43A8-B760-BD0D2C90E9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4675F8-A9F8-4765-B77C-A6A491E38C61}" type="datetimeFigureOut">
              <a:rPr lang="en-US" smtClean="0"/>
              <a:pPr/>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54FE0-4E1C-43A8-B760-BD0D2C90E9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4675F8-A9F8-4765-B77C-A6A491E38C61}" type="datetimeFigureOut">
              <a:rPr lang="en-US" smtClean="0"/>
              <a:pPr/>
              <a:t>5/8/2022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354FE0-4E1C-43A8-B760-BD0D2C90E9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4675F8-A9F8-4765-B77C-A6A491E38C61}" type="datetimeFigureOut">
              <a:rPr lang="en-US" smtClean="0"/>
              <a:pPr/>
              <a:t>5/8/2022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354FE0-4E1C-43A8-B760-BD0D2C90E9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675F8-A9F8-4765-B77C-A6A491E38C61}" type="datetimeFigureOut">
              <a:rPr lang="en-US" smtClean="0"/>
              <a:pPr/>
              <a:t>5/8/2022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354FE0-4E1C-43A8-B760-BD0D2C90E9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4675F8-A9F8-4765-B77C-A6A491E38C61}" type="datetimeFigureOut">
              <a:rPr lang="en-US" smtClean="0"/>
              <a:pPr/>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54FE0-4E1C-43A8-B760-BD0D2C90E9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4675F8-A9F8-4765-B77C-A6A491E38C61}" type="datetimeFigureOut">
              <a:rPr lang="en-US" smtClean="0"/>
              <a:pPr/>
              <a:t>5/8/2022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54FE0-4E1C-43A8-B760-BD0D2C90E9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675F8-A9F8-4765-B77C-A6A491E38C61}" type="datetimeFigureOut">
              <a:rPr lang="en-US" smtClean="0"/>
              <a:pPr/>
              <a:t>5/8/2022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54FE0-4E1C-43A8-B760-BD0D2C90E9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s://ro.wikipedia.org/wiki/Sit_arheologic" TargetMode="External"/><Relationship Id="rId3" Type="http://schemas.openxmlformats.org/officeDocument/2006/relationships/hyperlink" Target="https://ro.wikipedia.org/wiki/R%C4%83zboiul_Troian" TargetMode="External"/><Relationship Id="rId7" Type="http://schemas.openxmlformats.org/officeDocument/2006/relationships/hyperlink" Target="https://ro.wikipedia.org/wiki/Homer" TargetMode="External"/><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hyperlink" Target="https://ro.wikipedia.org/w/index.php?title=Poem_epic&amp;action=edit&amp;redlink=1" TargetMode="External"/><Relationship Id="rId5" Type="http://schemas.openxmlformats.org/officeDocument/2006/relationships/hyperlink" Target="https://ro.wikipedia.org/wiki/Iliada" TargetMode="External"/><Relationship Id="rId4" Type="http://schemas.openxmlformats.org/officeDocument/2006/relationships/hyperlink" Target="https://ro.wikipedia.org/w/index.php?title=Ciclul_r%C4%83zboaielor_troiene&amp;action=edit&amp;redlink=1" TargetMode="External"/><Relationship Id="rId9" Type="http://schemas.openxmlformats.org/officeDocument/2006/relationships/hyperlink" Target="https://ro.wikipedia.org/wiki/Limba_turc%C4%8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webp"/><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3.web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tatic.infoturism.ro/poze-vacanta/img_useri/45645.jpg" TargetMode="External"/><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Ioana\Desktop\steag_Turcia.jpg"/>
          <p:cNvPicPr>
            <a:picLocks noChangeAspect="1" noChangeArrowheads="1"/>
          </p:cNvPicPr>
          <p:nvPr/>
        </p:nvPicPr>
        <p:blipFill>
          <a:blip r:embed="rId3"/>
          <a:srcRect/>
          <a:stretch>
            <a:fillRect/>
          </a:stretch>
        </p:blipFill>
        <p:spPr bwMode="auto">
          <a:xfrm>
            <a:off x="-157113" y="0"/>
            <a:ext cx="9301113" cy="6858000"/>
          </a:xfrm>
          <a:prstGeom prst="rect">
            <a:avLst/>
          </a:prstGeom>
          <a:noFill/>
        </p:spPr>
      </p:pic>
      <p:sp>
        <p:nvSpPr>
          <p:cNvPr id="14" name="Rectangle 13"/>
          <p:cNvSpPr/>
          <p:nvPr/>
        </p:nvSpPr>
        <p:spPr>
          <a:xfrm>
            <a:off x="7315200" y="4495800"/>
            <a:ext cx="184730" cy="1754326"/>
          </a:xfrm>
          <a:prstGeom prst="rect">
            <a:avLst/>
          </a:prstGeom>
          <a:noFill/>
        </p:spPr>
        <p:txBody>
          <a:bodyPr wrap="none" lIns="91440" tIns="45720" rIns="91440" bIns="45720">
            <a:spAutoFit/>
          </a:bodyPr>
          <a:lstStyle/>
          <a:p>
            <a:pPr algn="ct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Rectangle 14"/>
          <p:cNvSpPr/>
          <p:nvPr/>
        </p:nvSpPr>
        <p:spPr>
          <a:xfrm>
            <a:off x="6629400" y="304800"/>
            <a:ext cx="1828800" cy="6278642"/>
          </a:xfrm>
          <a:prstGeom prst="rect">
            <a:avLst/>
          </a:prstGeom>
          <a:noFill/>
        </p:spPr>
        <p:txBody>
          <a:bodyPr wrap="square" lIns="91440" tIns="45720" rIns="91440" bIns="45720">
            <a:spAutoFit/>
          </a:bodyPr>
          <a:lstStyle/>
          <a:p>
            <a:pPr algn="ctr"/>
            <a:r>
              <a:rPr lang="en-US"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skerville Old Face" pitchFamily="18" charset="0"/>
              </a:rPr>
              <a:t>T</a:t>
            </a:r>
          </a:p>
          <a:p>
            <a:pPr algn="ctr"/>
            <a:r>
              <a:rPr lang="en-US" sz="6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skerville Old Face" pitchFamily="18" charset="0"/>
              </a:rPr>
              <a:t>U</a:t>
            </a:r>
          </a:p>
          <a:p>
            <a:pPr algn="ctr"/>
            <a:r>
              <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skerville Old Face" pitchFamily="18" charset="0"/>
              </a:rPr>
              <a:t>R</a:t>
            </a:r>
          </a:p>
          <a:p>
            <a:pPr algn="ctr"/>
            <a:r>
              <a:rPr lang="en-US" sz="6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skerville Old Face" pitchFamily="18" charset="0"/>
              </a:rPr>
              <a:t>C</a:t>
            </a:r>
          </a:p>
          <a:p>
            <a:pPr algn="ctr"/>
            <a:r>
              <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skerville Old Face" pitchFamily="18" charset="0"/>
              </a:rPr>
              <a:t>I</a:t>
            </a:r>
          </a:p>
          <a:p>
            <a:pPr algn="ctr"/>
            <a:r>
              <a:rPr lang="en-US" sz="6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askerville Old Face" pitchFamily="18" charset="0"/>
              </a:rPr>
              <a:t>A</a:t>
            </a:r>
          </a:p>
        </p:txBody>
      </p:sp>
      <p:pic>
        <p:nvPicPr>
          <p:cNvPr id="5" name="image5.jpeg">
            <a:extLst>
              <a:ext uri="{FF2B5EF4-FFF2-40B4-BE49-F238E27FC236}">
                <a16:creationId xmlns:a16="http://schemas.microsoft.com/office/drawing/2014/main" id="{6A937AC9-B65A-4EB7-906E-A8FC2A077E78}"/>
              </a:ext>
            </a:extLst>
          </p:cNvPr>
          <p:cNvPicPr>
            <a:picLocks noChangeAspect="1"/>
          </p:cNvPicPr>
          <p:nvPr/>
        </p:nvPicPr>
        <p:blipFill>
          <a:blip r:embed="rId4" cstate="print"/>
          <a:stretch>
            <a:fillRect/>
          </a:stretch>
        </p:blipFill>
        <p:spPr>
          <a:xfrm>
            <a:off x="3886200" y="617734"/>
            <a:ext cx="3160729" cy="735329"/>
          </a:xfrm>
          <a:prstGeom prst="rect">
            <a:avLst/>
          </a:prstGeom>
        </p:spPr>
      </p:pic>
      <p:pic>
        <p:nvPicPr>
          <p:cNvPr id="6" name="Imagine 1">
            <a:extLst>
              <a:ext uri="{FF2B5EF4-FFF2-40B4-BE49-F238E27FC236}">
                <a16:creationId xmlns:a16="http://schemas.microsoft.com/office/drawing/2014/main" id="{FA333B18-CEA3-46DC-AD6D-87AA3DBC7F8F}"/>
              </a:ext>
            </a:extLst>
          </p:cNvPr>
          <p:cNvPicPr>
            <a:picLocks noChangeAspect="1"/>
          </p:cNvPicPr>
          <p:nvPr/>
        </p:nvPicPr>
        <p:blipFill>
          <a:blip r:embed="rId5" cstate="print"/>
          <a:srcRect/>
          <a:stretch>
            <a:fillRect/>
          </a:stretch>
        </p:blipFill>
        <p:spPr bwMode="auto">
          <a:xfrm>
            <a:off x="945816" y="373380"/>
            <a:ext cx="959183" cy="1296054"/>
          </a:xfrm>
          <a:prstGeom prst="rect">
            <a:avLst/>
          </a:prstGeom>
          <a:noFill/>
          <a:ln w="9525">
            <a:noFill/>
            <a:miter lim="800000"/>
            <a:headEnd/>
            <a:tailEnd/>
          </a:ln>
        </p:spPr>
      </p:pic>
      <p:pic>
        <p:nvPicPr>
          <p:cNvPr id="7" name="image2.png">
            <a:extLst>
              <a:ext uri="{FF2B5EF4-FFF2-40B4-BE49-F238E27FC236}">
                <a16:creationId xmlns:a16="http://schemas.microsoft.com/office/drawing/2014/main" id="{D16F3F54-632C-416E-94CD-A2EC5116421F}"/>
              </a:ext>
            </a:extLst>
          </p:cNvPr>
          <p:cNvPicPr>
            <a:picLocks noChangeAspect="1"/>
          </p:cNvPicPr>
          <p:nvPr/>
        </p:nvPicPr>
        <p:blipFill>
          <a:blip r:embed="rId6" cstate="print"/>
          <a:stretch>
            <a:fillRect/>
          </a:stretch>
        </p:blipFill>
        <p:spPr>
          <a:xfrm>
            <a:off x="2743200" y="512770"/>
            <a:ext cx="841342" cy="840293"/>
          </a:xfrm>
          <a:prstGeom prst="rect">
            <a:avLst/>
          </a:prstGeom>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1A55837-D0F2-4ACD-BCAE-BD4EB75E1F98}"/>
              </a:ext>
            </a:extLst>
          </p:cNvPr>
          <p:cNvSpPr>
            <a:spLocks noGrp="1" noChangeArrowheads="1"/>
          </p:cNvSpPr>
          <p:nvPr>
            <p:ph type="title"/>
          </p:nvPr>
        </p:nvSpPr>
        <p:spPr/>
        <p:txBody>
          <a:bodyPr/>
          <a:lstStyle/>
          <a:p>
            <a:pPr eaLnBrk="1" hangingPunct="1"/>
            <a:r>
              <a:rPr lang="ro-RO" altLang="ro-RO"/>
              <a:t>ISTANBUL – MARELE BAZAR</a:t>
            </a:r>
            <a:endParaRPr lang="en-US" altLang="ro-RO"/>
          </a:p>
        </p:txBody>
      </p:sp>
      <p:sp>
        <p:nvSpPr>
          <p:cNvPr id="13315" name="Rectangle 3">
            <a:extLst>
              <a:ext uri="{FF2B5EF4-FFF2-40B4-BE49-F238E27FC236}">
                <a16:creationId xmlns:a16="http://schemas.microsoft.com/office/drawing/2014/main" id="{938F64BD-9847-4769-8A55-1D3452F6983F}"/>
              </a:ext>
            </a:extLst>
          </p:cNvPr>
          <p:cNvSpPr>
            <a:spLocks noGrp="1" noChangeArrowheads="1"/>
          </p:cNvSpPr>
          <p:nvPr>
            <p:ph type="body" sz="half" idx="1"/>
          </p:nvPr>
        </p:nvSpPr>
        <p:spPr/>
        <p:txBody>
          <a:bodyPr/>
          <a:lstStyle/>
          <a:p>
            <a:pPr eaLnBrk="1" hangingPunct="1"/>
            <a:endParaRPr lang="ro-RO" altLang="ro-RO" sz="2800"/>
          </a:p>
        </p:txBody>
      </p:sp>
      <p:sp>
        <p:nvSpPr>
          <p:cNvPr id="13316" name="Rectangle 4">
            <a:extLst>
              <a:ext uri="{FF2B5EF4-FFF2-40B4-BE49-F238E27FC236}">
                <a16:creationId xmlns:a16="http://schemas.microsoft.com/office/drawing/2014/main" id="{45C1AF9A-54CF-4472-9DA6-1D3D90D84E50}"/>
              </a:ext>
            </a:extLst>
          </p:cNvPr>
          <p:cNvSpPr>
            <a:spLocks noGrp="1" noChangeArrowheads="1" noTextEdit="1"/>
          </p:cNvSpPr>
          <p:nvPr>
            <p:ph type="clipArt" sz="half" idx="2"/>
          </p:nvPr>
        </p:nvSpPr>
        <p:spPr/>
      </p:sp>
      <p:pic>
        <p:nvPicPr>
          <p:cNvPr id="13317" name="Picture 5" descr="C:\Documents and Settings\zamfir\My Documents\My Pictures\QTKWZDKJZ1X9ECD4NPJEDIWM9.jpg">
            <a:extLst>
              <a:ext uri="{FF2B5EF4-FFF2-40B4-BE49-F238E27FC236}">
                <a16:creationId xmlns:a16="http://schemas.microsoft.com/office/drawing/2014/main" id="{74D52552-95DF-49FC-907C-2A92EBF74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752600"/>
            <a:ext cx="3886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C:\Documents and Settings\zamfir\My Documents\My Pictures\226_002_p1010198.jpg">
            <a:extLst>
              <a:ext uri="{FF2B5EF4-FFF2-40B4-BE49-F238E27FC236}">
                <a16:creationId xmlns:a16="http://schemas.microsoft.com/office/drawing/2014/main" id="{564C503D-9B9B-481A-B272-B5CC16B79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365760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4338" name="Rectangle 1026">
            <a:extLst>
              <a:ext uri="{FF2B5EF4-FFF2-40B4-BE49-F238E27FC236}">
                <a16:creationId xmlns:a16="http://schemas.microsoft.com/office/drawing/2014/main" id="{9758F73C-1E22-4281-A55C-419C44925841}"/>
              </a:ext>
            </a:extLst>
          </p:cNvPr>
          <p:cNvSpPr>
            <a:spLocks noGrp="1" noChangeArrowheads="1"/>
          </p:cNvSpPr>
          <p:nvPr>
            <p:ph type="title"/>
          </p:nvPr>
        </p:nvSpPr>
        <p:spPr/>
        <p:txBody>
          <a:bodyPr/>
          <a:lstStyle/>
          <a:p>
            <a:pPr algn="l" eaLnBrk="1" hangingPunct="1"/>
            <a:r>
              <a:rPr lang="ro-RO" altLang="ro-RO" dirty="0"/>
              <a:t>ANKARA</a:t>
            </a:r>
            <a:endParaRPr lang="en-US" altLang="ro-RO" dirty="0"/>
          </a:p>
        </p:txBody>
      </p:sp>
      <p:sp>
        <p:nvSpPr>
          <p:cNvPr id="14339" name="Rectangle 1027">
            <a:extLst>
              <a:ext uri="{FF2B5EF4-FFF2-40B4-BE49-F238E27FC236}">
                <a16:creationId xmlns:a16="http://schemas.microsoft.com/office/drawing/2014/main" id="{56A767B9-2A67-4C7B-B33C-7EC380B356D0}"/>
              </a:ext>
            </a:extLst>
          </p:cNvPr>
          <p:cNvSpPr>
            <a:spLocks noGrp="1" noChangeArrowheads="1"/>
          </p:cNvSpPr>
          <p:nvPr>
            <p:ph type="body" sz="half" idx="1"/>
          </p:nvPr>
        </p:nvSpPr>
        <p:spPr>
          <a:xfrm>
            <a:off x="228600" y="1752600"/>
            <a:ext cx="4953000" cy="4114800"/>
          </a:xfrm>
        </p:spPr>
        <p:txBody>
          <a:bodyPr/>
          <a:lstStyle/>
          <a:p>
            <a:pPr eaLnBrk="1" hangingPunct="1">
              <a:buFontTx/>
              <a:buNone/>
            </a:pPr>
            <a:r>
              <a:rPr lang="ro-RO" altLang="ro-RO" sz="2800" dirty="0"/>
              <a:t>	</a:t>
            </a:r>
            <a:r>
              <a:rPr lang="ro-RO" altLang="ro-RO" sz="2400" dirty="0"/>
              <a:t>Situată în centrul  Anatoliei, Ankara </a:t>
            </a:r>
          </a:p>
          <a:p>
            <a:pPr eaLnBrk="1" hangingPunct="1">
              <a:buFontTx/>
              <a:buNone/>
            </a:pPr>
            <a:r>
              <a:rPr lang="ro-RO" altLang="ro-RO" sz="2400" dirty="0"/>
              <a:t>(cunoscută până în anul  1930 sub numele de  Angora) este capitala </a:t>
            </a:r>
          </a:p>
          <a:p>
            <a:pPr eaLnBrk="1" hangingPunct="1">
              <a:buFontTx/>
              <a:buNone/>
            </a:pPr>
            <a:r>
              <a:rPr lang="ro-RO" altLang="ro-RO" sz="2400" dirty="0"/>
              <a:t>ţării şi al doilea oraş  după Istanbul.</a:t>
            </a:r>
          </a:p>
          <a:p>
            <a:pPr eaLnBrk="1" hangingPunct="1">
              <a:buFontTx/>
              <a:buNone/>
            </a:pPr>
            <a:endParaRPr lang="ro-RO" altLang="ro-RO" sz="2400" dirty="0"/>
          </a:p>
          <a:p>
            <a:pPr eaLnBrk="1" hangingPunct="1">
              <a:buFontTx/>
              <a:buNone/>
            </a:pPr>
            <a:r>
              <a:rPr lang="ro-RO" altLang="ro-RO" sz="2400" dirty="0"/>
              <a:t>Mausoleul lui Ataturk, construit în 1956, în memoria primului preşedinte al Republicii Turcia, Mustafa Kemal Ataturk.</a:t>
            </a:r>
            <a:endParaRPr lang="en-US" altLang="ro-RO" sz="2400" dirty="0"/>
          </a:p>
        </p:txBody>
      </p:sp>
      <p:pic>
        <p:nvPicPr>
          <p:cNvPr id="14340" name="Picture 1031" descr="C:\Documents and Settings\zamfir\My Documents\My Pictures\dest_575_1616.jpg">
            <a:extLst>
              <a:ext uri="{FF2B5EF4-FFF2-40B4-BE49-F238E27FC236}">
                <a16:creationId xmlns:a16="http://schemas.microsoft.com/office/drawing/2014/main" id="{2225A486-1503-4DAB-B2CD-52526B9DA2E9}"/>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334000" y="381000"/>
            <a:ext cx="3352800" cy="3352800"/>
          </a:xfrm>
          <a:noFill/>
        </p:spPr>
      </p:pic>
      <p:pic>
        <p:nvPicPr>
          <p:cNvPr id="5" name="Picture 5" descr="http://static.infoturism.ro/content/tari/poze_Turcia_2.jpg">
            <a:extLst>
              <a:ext uri="{FF2B5EF4-FFF2-40B4-BE49-F238E27FC236}">
                <a16:creationId xmlns:a16="http://schemas.microsoft.com/office/drawing/2014/main" id="{BEE3743F-4248-4EC6-BEA2-52D2284E9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39818" y="3800573"/>
            <a:ext cx="2941163" cy="295116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B870395-A092-4A4B-8726-0412A919BE01}"/>
              </a:ext>
            </a:extLst>
          </p:cNvPr>
          <p:cNvSpPr>
            <a:spLocks noGrp="1" noChangeArrowheads="1"/>
          </p:cNvSpPr>
          <p:nvPr>
            <p:ph type="title"/>
          </p:nvPr>
        </p:nvSpPr>
        <p:spPr/>
        <p:txBody>
          <a:bodyPr/>
          <a:lstStyle/>
          <a:p>
            <a:pPr eaLnBrk="1" hangingPunct="1"/>
            <a:r>
              <a:rPr lang="ro-RO" altLang="ro-RO"/>
              <a:t>CAPODOCIA</a:t>
            </a:r>
            <a:endParaRPr lang="en-US" altLang="ro-RO"/>
          </a:p>
        </p:txBody>
      </p:sp>
      <p:sp>
        <p:nvSpPr>
          <p:cNvPr id="16387" name="Rectangle 3">
            <a:extLst>
              <a:ext uri="{FF2B5EF4-FFF2-40B4-BE49-F238E27FC236}">
                <a16:creationId xmlns:a16="http://schemas.microsoft.com/office/drawing/2014/main" id="{08E26F65-61A2-42C2-9F2F-86FA5F5CD310}"/>
              </a:ext>
            </a:extLst>
          </p:cNvPr>
          <p:cNvSpPr>
            <a:spLocks noGrp="1" noChangeArrowheads="1"/>
          </p:cNvSpPr>
          <p:nvPr>
            <p:ph type="body" sz="half" idx="1"/>
          </p:nvPr>
        </p:nvSpPr>
        <p:spPr/>
        <p:txBody>
          <a:bodyPr>
            <a:normAutofit fontScale="92500" lnSpcReduction="10000"/>
          </a:bodyPr>
          <a:lstStyle/>
          <a:p>
            <a:pPr eaLnBrk="1" fontAlgn="t" hangingPunct="1">
              <a:lnSpc>
                <a:spcPct val="90000"/>
              </a:lnSpc>
              <a:buFontTx/>
              <a:buNone/>
            </a:pPr>
            <a:r>
              <a:rPr lang="ro-RO" altLang="ro-RO" sz="2400" dirty="0">
                <a:latin typeface="Arial" panose="020B0604020202020204" pitchFamily="34" charset="0"/>
              </a:rPr>
              <a:t>	</a:t>
            </a:r>
            <a:r>
              <a:rPr lang="en-US" altLang="ro-RO" sz="2400" dirty="0" err="1">
                <a:cs typeface="Arial" panose="020B0604020202020204" pitchFamily="34" charset="0"/>
              </a:rPr>
              <a:t>Situata</a:t>
            </a:r>
            <a:r>
              <a:rPr lang="en-US" altLang="ro-RO" sz="2400" dirty="0">
                <a:cs typeface="Arial" panose="020B0604020202020204" pitchFamily="34" charset="0"/>
              </a:rPr>
              <a:t> la 320 de</a:t>
            </a:r>
            <a:endParaRPr lang="ro-RO" altLang="ro-RO" sz="2400" dirty="0"/>
          </a:p>
          <a:p>
            <a:pPr eaLnBrk="1" fontAlgn="t" hangingPunct="1">
              <a:lnSpc>
                <a:spcPct val="90000"/>
              </a:lnSpc>
              <a:buFontTx/>
              <a:buNone/>
            </a:pPr>
            <a:r>
              <a:rPr lang="en-US" altLang="ro-RO" sz="2400" dirty="0">
                <a:cs typeface="Arial" panose="020B0604020202020204" pitchFamily="34" charset="0"/>
              </a:rPr>
              <a:t> </a:t>
            </a:r>
            <a:r>
              <a:rPr lang="en-US" altLang="ro-RO" sz="2400" dirty="0" err="1">
                <a:cs typeface="Arial" panose="020B0604020202020204" pitchFamily="34" charset="0"/>
              </a:rPr>
              <a:t>kilometri</a:t>
            </a:r>
            <a:r>
              <a:rPr lang="en-US" altLang="ro-RO" sz="2400" dirty="0">
                <a:cs typeface="Arial" panose="020B0604020202020204" pitchFamily="34" charset="0"/>
              </a:rPr>
              <a:t> de</a:t>
            </a:r>
            <a:r>
              <a:rPr lang="en-US" altLang="ro-RO" sz="2400" b="1" dirty="0">
                <a:cs typeface="Arial" panose="020B0604020202020204" pitchFamily="34" charset="0"/>
              </a:rPr>
              <a:t> Ankara</a:t>
            </a:r>
            <a:r>
              <a:rPr lang="en-US" altLang="ro-RO" sz="2400" dirty="0">
                <a:cs typeface="Arial" panose="020B0604020202020204" pitchFamily="34" charset="0"/>
              </a:rPr>
              <a:t>, </a:t>
            </a:r>
            <a:endParaRPr lang="ro-RO" altLang="ro-RO" sz="2400" dirty="0"/>
          </a:p>
          <a:p>
            <a:pPr eaLnBrk="1" fontAlgn="t" hangingPunct="1">
              <a:lnSpc>
                <a:spcPct val="90000"/>
              </a:lnSpc>
              <a:buFontTx/>
              <a:buNone/>
            </a:pPr>
            <a:r>
              <a:rPr lang="ro-RO" altLang="ro-RO" sz="2400" dirty="0"/>
              <a:t>c</a:t>
            </a:r>
            <a:r>
              <a:rPr lang="en-US" altLang="ro-RO" sz="2400" dirty="0" err="1">
                <a:cs typeface="Arial" panose="020B0604020202020204" pitchFamily="34" charset="0"/>
              </a:rPr>
              <a:t>apitala</a:t>
            </a:r>
            <a:r>
              <a:rPr lang="en-US" altLang="ro-RO" sz="2400" dirty="0">
                <a:cs typeface="Arial" panose="020B0604020202020204" pitchFamily="34" charset="0"/>
              </a:rPr>
              <a:t> </a:t>
            </a:r>
            <a:r>
              <a:rPr lang="en-US" altLang="ro-RO" sz="2400" b="1" dirty="0" err="1">
                <a:cs typeface="Arial" panose="020B0604020202020204" pitchFamily="34" charset="0"/>
              </a:rPr>
              <a:t>Turciei</a:t>
            </a:r>
            <a:r>
              <a:rPr lang="en-US" altLang="ro-RO" sz="2400" b="1" dirty="0">
                <a:cs typeface="Arial" panose="020B0604020202020204" pitchFamily="34" charset="0"/>
              </a:rPr>
              <a:t> </a:t>
            </a:r>
            <a:r>
              <a:rPr lang="en-US" altLang="ro-RO" sz="2400" dirty="0" err="1">
                <a:cs typeface="Arial" panose="020B0604020202020204" pitchFamily="34" charset="0"/>
              </a:rPr>
              <a:t>moderne</a:t>
            </a:r>
            <a:r>
              <a:rPr lang="en-US" altLang="ro-RO" sz="2400" dirty="0">
                <a:cs typeface="Arial" panose="020B0604020202020204" pitchFamily="34" charset="0"/>
              </a:rPr>
              <a:t>, </a:t>
            </a:r>
            <a:endParaRPr lang="ro-RO" altLang="ro-RO" sz="2400" dirty="0"/>
          </a:p>
          <a:p>
            <a:pPr eaLnBrk="1" fontAlgn="t" hangingPunct="1">
              <a:lnSpc>
                <a:spcPct val="90000"/>
              </a:lnSpc>
              <a:buFontTx/>
              <a:buNone/>
            </a:pPr>
            <a:r>
              <a:rPr lang="en-US" altLang="ro-RO" sz="2400" b="1" dirty="0" err="1">
                <a:cs typeface="Arial" panose="020B0604020202020204" pitchFamily="34" charset="0"/>
              </a:rPr>
              <a:t>Capadocia</a:t>
            </a:r>
            <a:r>
              <a:rPr lang="en-US" altLang="ro-RO" sz="2400" dirty="0">
                <a:cs typeface="Arial" panose="020B0604020202020204" pitchFamily="34" charset="0"/>
              </a:rPr>
              <a:t> </a:t>
            </a:r>
            <a:r>
              <a:rPr lang="ro-RO" altLang="ro-RO" sz="2400" dirty="0"/>
              <a:t> (tărâmul </a:t>
            </a:r>
          </a:p>
          <a:p>
            <a:pPr eaLnBrk="1" fontAlgn="t" hangingPunct="1">
              <a:lnSpc>
                <a:spcPct val="90000"/>
              </a:lnSpc>
              <a:buFontTx/>
              <a:buNone/>
            </a:pPr>
            <a:r>
              <a:rPr lang="ro-RO" altLang="ro-RO" sz="2400" dirty="0"/>
              <a:t>cailor frumoşi) </a:t>
            </a:r>
            <a:r>
              <a:rPr lang="en-US" altLang="ro-RO" sz="2400" dirty="0">
                <a:cs typeface="Arial" panose="020B0604020202020204" pitchFamily="34" charset="0"/>
              </a:rPr>
              <a:t>se </a:t>
            </a:r>
            <a:endParaRPr lang="ro-RO" altLang="ro-RO" sz="2400" dirty="0"/>
          </a:p>
          <a:p>
            <a:pPr eaLnBrk="1" fontAlgn="t" hangingPunct="1">
              <a:lnSpc>
                <a:spcPct val="90000"/>
              </a:lnSpc>
              <a:buFontTx/>
              <a:buNone/>
            </a:pPr>
            <a:r>
              <a:rPr lang="en-US" altLang="ro-RO" sz="2400" dirty="0" err="1">
                <a:cs typeface="Arial" panose="020B0604020202020204" pitchFamily="34" charset="0"/>
              </a:rPr>
              <a:t>desfasora</a:t>
            </a:r>
            <a:r>
              <a:rPr lang="en-US" altLang="ro-RO" sz="2400" dirty="0">
                <a:cs typeface="Arial" panose="020B0604020202020204" pitchFamily="34" charset="0"/>
              </a:rPr>
              <a:t> sub forma </a:t>
            </a:r>
            <a:r>
              <a:rPr lang="en-US" altLang="ro-RO" sz="2400" dirty="0" err="1">
                <a:cs typeface="Arial" panose="020B0604020202020204" pitchFamily="34" charset="0"/>
              </a:rPr>
              <a:t>unui</a:t>
            </a:r>
            <a:endParaRPr lang="ro-RO" altLang="ro-RO" sz="2400" dirty="0"/>
          </a:p>
          <a:p>
            <a:pPr eaLnBrk="1" fontAlgn="t" hangingPunct="1">
              <a:lnSpc>
                <a:spcPct val="90000"/>
              </a:lnSpc>
              <a:buFontTx/>
              <a:buNone/>
            </a:pPr>
            <a:r>
              <a:rPr lang="en-US" altLang="ro-RO" sz="2400" dirty="0">
                <a:cs typeface="Arial" panose="020B0604020202020204" pitchFamily="34" charset="0"/>
              </a:rPr>
              <a:t> </a:t>
            </a:r>
            <a:r>
              <a:rPr lang="en-US" altLang="ro-RO" sz="2400" dirty="0" err="1">
                <a:cs typeface="Arial" panose="020B0604020202020204" pitchFamily="34" charset="0"/>
              </a:rPr>
              <a:t>peisaj</a:t>
            </a:r>
            <a:r>
              <a:rPr lang="en-US" altLang="ro-RO" sz="2400" dirty="0">
                <a:cs typeface="Arial" panose="020B0604020202020204" pitchFamily="34" charset="0"/>
              </a:rPr>
              <a:t> </a:t>
            </a:r>
            <a:r>
              <a:rPr lang="en-US" altLang="ro-RO" sz="2400" dirty="0" err="1">
                <a:cs typeface="Arial" panose="020B0604020202020204" pitchFamily="34" charset="0"/>
              </a:rPr>
              <a:t>unic</a:t>
            </a:r>
            <a:r>
              <a:rPr lang="en-US" altLang="ro-RO" sz="2400" dirty="0">
                <a:cs typeface="Arial" panose="020B0604020202020204" pitchFamily="34" charset="0"/>
              </a:rPr>
              <a:t>, in </a:t>
            </a:r>
            <a:r>
              <a:rPr lang="en-US" altLang="ro-RO" sz="2400" dirty="0" err="1">
                <a:cs typeface="Arial" panose="020B0604020202020204" pitchFamily="34" charset="0"/>
              </a:rPr>
              <a:t>alcatuirea</a:t>
            </a:r>
            <a:r>
              <a:rPr lang="en-US" altLang="ro-RO" sz="2400" dirty="0">
                <a:cs typeface="Arial" panose="020B0604020202020204" pitchFamily="34" charset="0"/>
              </a:rPr>
              <a:t> </a:t>
            </a:r>
            <a:endParaRPr lang="ro-RO" altLang="ro-RO" sz="2400" dirty="0"/>
          </a:p>
          <a:p>
            <a:pPr eaLnBrk="1" fontAlgn="t" hangingPunct="1">
              <a:lnSpc>
                <a:spcPct val="90000"/>
              </a:lnSpc>
              <a:buFontTx/>
              <a:buNone/>
            </a:pPr>
            <a:r>
              <a:rPr lang="en-US" altLang="ro-RO" sz="2400" dirty="0" err="1">
                <a:cs typeface="Arial" panose="020B0604020202020204" pitchFamily="34" charset="0"/>
              </a:rPr>
              <a:t>caruia</a:t>
            </a:r>
            <a:r>
              <a:rPr lang="en-US" altLang="ro-RO" sz="2400" dirty="0">
                <a:cs typeface="Arial" panose="020B0604020202020204" pitchFamily="34" charset="0"/>
              </a:rPr>
              <a:t> intra </a:t>
            </a:r>
            <a:r>
              <a:rPr lang="en-US" altLang="ro-RO" sz="2400" dirty="0" err="1">
                <a:cs typeface="Arial" panose="020B0604020202020204" pitchFamily="34" charset="0"/>
              </a:rPr>
              <a:t>pesteri</a:t>
            </a:r>
            <a:r>
              <a:rPr lang="en-US" altLang="ro-RO" sz="2400" dirty="0">
                <a:cs typeface="Arial" panose="020B0604020202020204" pitchFamily="34" charset="0"/>
              </a:rPr>
              <a:t>,</a:t>
            </a:r>
            <a:endParaRPr lang="ro-RO" altLang="ro-RO" sz="2400" dirty="0"/>
          </a:p>
          <a:p>
            <a:pPr eaLnBrk="1" fontAlgn="t" hangingPunct="1">
              <a:lnSpc>
                <a:spcPct val="90000"/>
              </a:lnSpc>
              <a:buFontTx/>
              <a:buNone/>
            </a:pPr>
            <a:r>
              <a:rPr lang="en-US" altLang="ro-RO" sz="2400" dirty="0">
                <a:cs typeface="Arial" panose="020B0604020202020204" pitchFamily="34" charset="0"/>
              </a:rPr>
              <a:t> </a:t>
            </a:r>
            <a:r>
              <a:rPr lang="ro-RO" altLang="ro-RO" sz="2400" dirty="0"/>
              <a:t>t</a:t>
            </a:r>
            <a:r>
              <a:rPr lang="en-US" altLang="ro-RO" sz="2400" dirty="0" err="1">
                <a:cs typeface="Arial" panose="020B0604020202020204" pitchFamily="34" charset="0"/>
              </a:rPr>
              <a:t>uneluri</a:t>
            </a:r>
            <a:r>
              <a:rPr lang="en-US" altLang="ro-RO" sz="2400" dirty="0">
                <a:cs typeface="Arial" panose="020B0604020202020204" pitchFamily="34" charset="0"/>
              </a:rPr>
              <a:t> </a:t>
            </a:r>
            <a:r>
              <a:rPr lang="en-US" altLang="ro-RO" sz="2400" dirty="0" err="1">
                <a:cs typeface="Arial" panose="020B0604020202020204" pitchFamily="34" charset="0"/>
              </a:rPr>
              <a:t>si</a:t>
            </a:r>
            <a:r>
              <a:rPr lang="en-US" altLang="ro-RO" sz="2400" dirty="0">
                <a:cs typeface="Arial" panose="020B0604020202020204" pitchFamily="34" charset="0"/>
              </a:rPr>
              <a:t> </a:t>
            </a:r>
            <a:r>
              <a:rPr lang="en-US" altLang="ro-RO" sz="2400" dirty="0" err="1">
                <a:cs typeface="Arial" panose="020B0604020202020204" pitchFamily="34" charset="0"/>
              </a:rPr>
              <a:t>sute</a:t>
            </a:r>
            <a:r>
              <a:rPr lang="en-US" altLang="ro-RO" sz="2400" dirty="0">
                <a:cs typeface="Arial" panose="020B0604020202020204" pitchFamily="34" charset="0"/>
              </a:rPr>
              <a:t> de </a:t>
            </a:r>
            <a:r>
              <a:rPr lang="en-US" altLang="ro-RO" sz="2400" dirty="0" err="1">
                <a:cs typeface="Arial" panose="020B0604020202020204" pitchFamily="34" charset="0"/>
              </a:rPr>
              <a:t>orase</a:t>
            </a:r>
            <a:endParaRPr lang="ro-RO" altLang="ro-RO" sz="2400" dirty="0"/>
          </a:p>
          <a:p>
            <a:pPr eaLnBrk="1" fontAlgn="t" hangingPunct="1">
              <a:lnSpc>
                <a:spcPct val="90000"/>
              </a:lnSpc>
              <a:buFontTx/>
              <a:buNone/>
            </a:pPr>
            <a:r>
              <a:rPr lang="en-US" altLang="ro-RO" sz="2400" dirty="0">
                <a:cs typeface="Arial" panose="020B0604020202020204" pitchFamily="34" charset="0"/>
              </a:rPr>
              <a:t> </a:t>
            </a:r>
            <a:r>
              <a:rPr lang="ro-RO" altLang="ro-RO" sz="2400" dirty="0"/>
              <a:t>s</a:t>
            </a:r>
            <a:r>
              <a:rPr lang="en-US" altLang="ro-RO" sz="2400" dirty="0" err="1">
                <a:cs typeface="Arial" panose="020B0604020202020204" pitchFamily="34" charset="0"/>
              </a:rPr>
              <a:t>ubterane</a:t>
            </a:r>
            <a:r>
              <a:rPr lang="en-US" altLang="ro-RO" sz="2400" dirty="0">
                <a:cs typeface="Arial" panose="020B0604020202020204" pitchFamily="34" charset="0"/>
              </a:rPr>
              <a:t> </a:t>
            </a:r>
            <a:r>
              <a:rPr lang="en-US" altLang="ro-RO" sz="2400" dirty="0" err="1">
                <a:cs typeface="Arial" panose="020B0604020202020204" pitchFamily="34" charset="0"/>
              </a:rPr>
              <a:t>sapate</a:t>
            </a:r>
            <a:r>
              <a:rPr lang="en-US" altLang="ro-RO" sz="2400" dirty="0">
                <a:cs typeface="Arial" panose="020B0604020202020204" pitchFamily="34" charset="0"/>
              </a:rPr>
              <a:t> de </a:t>
            </a:r>
            <a:endParaRPr lang="ro-RO" altLang="ro-RO" sz="2400" dirty="0"/>
          </a:p>
          <a:p>
            <a:pPr eaLnBrk="1" fontAlgn="t" hangingPunct="1">
              <a:lnSpc>
                <a:spcPct val="90000"/>
              </a:lnSpc>
              <a:buFontTx/>
              <a:buNone/>
            </a:pPr>
            <a:r>
              <a:rPr lang="ro-RO" altLang="ro-RO" sz="2400" b="1" dirty="0"/>
              <a:t>h</a:t>
            </a:r>
            <a:r>
              <a:rPr lang="en-US" altLang="ro-RO" sz="2400" b="1" dirty="0" err="1">
                <a:cs typeface="Arial" panose="020B0604020202020204" pitchFamily="34" charset="0"/>
              </a:rPr>
              <a:t>ititi</a:t>
            </a:r>
            <a:r>
              <a:rPr lang="en-US" altLang="ro-RO" sz="2400" b="1" dirty="0">
                <a:cs typeface="Arial" panose="020B0604020202020204" pitchFamily="34" charset="0"/>
              </a:rPr>
              <a:t> </a:t>
            </a:r>
            <a:r>
              <a:rPr lang="en-US" altLang="ro-RO" sz="2400" dirty="0">
                <a:cs typeface="Arial" panose="020B0604020202020204" pitchFamily="34" charset="0"/>
              </a:rPr>
              <a:t>in </a:t>
            </a:r>
            <a:r>
              <a:rPr lang="en-US" altLang="ro-RO" sz="2400" dirty="0" err="1">
                <a:cs typeface="Arial" panose="020B0604020202020204" pitchFamily="34" charset="0"/>
              </a:rPr>
              <a:t>urma</a:t>
            </a:r>
            <a:r>
              <a:rPr lang="en-US" altLang="ro-RO" sz="2400" dirty="0">
                <a:cs typeface="Arial" panose="020B0604020202020204" pitchFamily="34" charset="0"/>
              </a:rPr>
              <a:t> cu </a:t>
            </a:r>
            <a:r>
              <a:rPr lang="en-US" altLang="ro-RO" sz="2400" dirty="0" err="1">
                <a:cs typeface="Arial" panose="020B0604020202020204" pitchFamily="34" charset="0"/>
              </a:rPr>
              <a:t>peste</a:t>
            </a:r>
            <a:r>
              <a:rPr lang="en-US" altLang="ro-RO" sz="2400" dirty="0">
                <a:cs typeface="Arial" panose="020B0604020202020204" pitchFamily="34" charset="0"/>
              </a:rPr>
              <a:t> </a:t>
            </a:r>
            <a:endParaRPr lang="ro-RO" altLang="ro-RO" sz="2400" dirty="0"/>
          </a:p>
          <a:p>
            <a:pPr eaLnBrk="1" fontAlgn="t" hangingPunct="1">
              <a:lnSpc>
                <a:spcPct val="90000"/>
              </a:lnSpc>
              <a:buFontTx/>
              <a:buNone/>
            </a:pPr>
            <a:r>
              <a:rPr lang="ro-RO" altLang="ro-RO" sz="2400" dirty="0"/>
              <a:t>3</a:t>
            </a:r>
            <a:r>
              <a:rPr lang="en-US" altLang="ro-RO" sz="2400" dirty="0">
                <a:cs typeface="Arial" panose="020B0604020202020204" pitchFamily="34" charset="0"/>
              </a:rPr>
              <a:t>.000 de ani. </a:t>
            </a:r>
          </a:p>
          <a:p>
            <a:pPr eaLnBrk="1" hangingPunct="1">
              <a:lnSpc>
                <a:spcPct val="90000"/>
              </a:lnSpc>
              <a:buFontTx/>
              <a:buNone/>
            </a:pPr>
            <a:endParaRPr lang="en-US" altLang="ro-RO" sz="2400" dirty="0"/>
          </a:p>
        </p:txBody>
      </p:sp>
      <p:pic>
        <p:nvPicPr>
          <p:cNvPr id="16388" name="Picture 5" descr="normal_kapadokya-01.jpg - ">
            <a:extLst>
              <a:ext uri="{FF2B5EF4-FFF2-40B4-BE49-F238E27FC236}">
                <a16:creationId xmlns:a16="http://schemas.microsoft.com/office/drawing/2014/main" id="{8C334DC6-80F0-4544-8190-F12AD7C6F655}"/>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8FBDE8D-6071-40E7-BF5E-1DE51A6F55E7}"/>
              </a:ext>
            </a:extLst>
          </p:cNvPr>
          <p:cNvSpPr>
            <a:spLocks noGrp="1" noChangeArrowheads="1"/>
          </p:cNvSpPr>
          <p:nvPr>
            <p:ph type="title"/>
          </p:nvPr>
        </p:nvSpPr>
        <p:spPr/>
        <p:txBody>
          <a:bodyPr/>
          <a:lstStyle/>
          <a:p>
            <a:pPr eaLnBrk="1" hangingPunct="1"/>
            <a:r>
              <a:rPr lang="ro-RO" altLang="ro-RO"/>
              <a:t>TEATRUL DIN MILET</a:t>
            </a:r>
            <a:endParaRPr lang="en-US" altLang="ro-RO"/>
          </a:p>
        </p:txBody>
      </p:sp>
      <p:sp>
        <p:nvSpPr>
          <p:cNvPr id="17411" name="Rectangle 3">
            <a:extLst>
              <a:ext uri="{FF2B5EF4-FFF2-40B4-BE49-F238E27FC236}">
                <a16:creationId xmlns:a16="http://schemas.microsoft.com/office/drawing/2014/main" id="{76B76FF6-8A02-482C-AD44-7E26517894C8}"/>
              </a:ext>
            </a:extLst>
          </p:cNvPr>
          <p:cNvSpPr>
            <a:spLocks noGrp="1" noChangeArrowheads="1"/>
          </p:cNvSpPr>
          <p:nvPr>
            <p:ph type="body" sz="half" idx="1"/>
          </p:nvPr>
        </p:nvSpPr>
        <p:spPr/>
        <p:txBody>
          <a:bodyPr/>
          <a:lstStyle/>
          <a:p>
            <a:pPr eaLnBrk="1" hangingPunct="1">
              <a:buFontTx/>
              <a:buNone/>
            </a:pPr>
            <a:r>
              <a:rPr lang="ro-RO" altLang="ro-RO" sz="2800"/>
              <a:t>	</a:t>
            </a:r>
            <a:r>
              <a:rPr lang="ro-RO" altLang="ro-RO" sz="2400"/>
              <a:t>Miletul a fost un </a:t>
            </a:r>
          </a:p>
          <a:p>
            <a:pPr eaLnBrk="1" hangingPunct="1">
              <a:buFontTx/>
              <a:buNone/>
            </a:pPr>
            <a:r>
              <a:rPr lang="ro-RO" altLang="ro-RO" sz="2400"/>
              <a:t>oraş antic grecesc </a:t>
            </a:r>
          </a:p>
          <a:p>
            <a:pPr eaLnBrk="1" hangingPunct="1">
              <a:buFontTx/>
              <a:buNone/>
            </a:pPr>
            <a:r>
              <a:rPr lang="ro-RO" altLang="ro-RO" sz="2400"/>
              <a:t>întemeiat în secolul</a:t>
            </a:r>
          </a:p>
          <a:p>
            <a:pPr eaLnBrk="1" hangingPunct="1">
              <a:buFontTx/>
              <a:buNone/>
            </a:pPr>
            <a:r>
              <a:rPr lang="ro-RO" altLang="ro-RO" sz="2400"/>
              <a:t> XIV î.H. în vestul </a:t>
            </a:r>
          </a:p>
          <a:p>
            <a:pPr eaLnBrk="1" hangingPunct="1">
              <a:buFontTx/>
              <a:buNone/>
            </a:pPr>
            <a:r>
              <a:rPr lang="ro-RO" altLang="ro-RO" sz="2400"/>
              <a:t>Anatoliei.</a:t>
            </a:r>
            <a:endParaRPr lang="en-US" altLang="ro-RO" sz="2400"/>
          </a:p>
        </p:txBody>
      </p:sp>
      <p:sp>
        <p:nvSpPr>
          <p:cNvPr id="17412" name="Rectangle 4">
            <a:extLst>
              <a:ext uri="{FF2B5EF4-FFF2-40B4-BE49-F238E27FC236}">
                <a16:creationId xmlns:a16="http://schemas.microsoft.com/office/drawing/2014/main" id="{AC477EF7-E940-4DC8-8F2A-B19A249BEB63}"/>
              </a:ext>
            </a:extLst>
          </p:cNvPr>
          <p:cNvSpPr>
            <a:spLocks noGrp="1" noChangeArrowheads="1" noTextEdit="1"/>
          </p:cNvSpPr>
          <p:nvPr>
            <p:ph type="clipArt" sz="half" idx="2"/>
          </p:nvPr>
        </p:nvSpPr>
        <p:spPr/>
      </p:sp>
      <p:pic>
        <p:nvPicPr>
          <p:cNvPr id="17413" name="Picture 5" descr="C:\Documents and Settings\zamfir\My Documents\My Pictures\image_7830.jpg">
            <a:extLst>
              <a:ext uri="{FF2B5EF4-FFF2-40B4-BE49-F238E27FC236}">
                <a16:creationId xmlns:a16="http://schemas.microsoft.com/office/drawing/2014/main" id="{D162C4E5-E973-4D3F-AE3C-CB813F13D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676400"/>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82A50D1-AAC0-4384-B860-42CD94CFF166}"/>
              </a:ext>
            </a:extLst>
          </p:cNvPr>
          <p:cNvSpPr>
            <a:spLocks noGrp="1" noChangeArrowheads="1"/>
          </p:cNvSpPr>
          <p:nvPr>
            <p:ph type="title"/>
          </p:nvPr>
        </p:nvSpPr>
        <p:spPr/>
        <p:txBody>
          <a:bodyPr/>
          <a:lstStyle/>
          <a:p>
            <a:pPr eaLnBrk="1" hangingPunct="1"/>
            <a:r>
              <a:rPr lang="ro-RO" altLang="ro-RO"/>
              <a:t>BIBLIOTECA DIN EFES</a:t>
            </a:r>
            <a:endParaRPr lang="en-US" altLang="ro-RO"/>
          </a:p>
        </p:txBody>
      </p:sp>
      <p:sp>
        <p:nvSpPr>
          <p:cNvPr id="18435" name="Rectangle 3">
            <a:extLst>
              <a:ext uri="{FF2B5EF4-FFF2-40B4-BE49-F238E27FC236}">
                <a16:creationId xmlns:a16="http://schemas.microsoft.com/office/drawing/2014/main" id="{1B3B9282-569B-4FB0-9D22-51BF1473ED6F}"/>
              </a:ext>
            </a:extLst>
          </p:cNvPr>
          <p:cNvSpPr>
            <a:spLocks noGrp="1" noChangeArrowheads="1"/>
          </p:cNvSpPr>
          <p:nvPr>
            <p:ph type="body" sz="half" idx="1"/>
          </p:nvPr>
        </p:nvSpPr>
        <p:spPr>
          <a:xfrm>
            <a:off x="228600" y="1752600"/>
            <a:ext cx="4572000" cy="4114800"/>
          </a:xfrm>
        </p:spPr>
        <p:txBody>
          <a:bodyPr/>
          <a:lstStyle/>
          <a:p>
            <a:pPr eaLnBrk="1" hangingPunct="1">
              <a:buFontTx/>
              <a:buNone/>
            </a:pPr>
            <a:r>
              <a:rPr lang="ro-RO" altLang="ro-RO" sz="2800" b="1" dirty="0"/>
              <a:t>	</a:t>
            </a:r>
            <a:r>
              <a:rPr lang="en-US" altLang="ro-RO" sz="2400" b="1" dirty="0" err="1"/>
              <a:t>Efes</a:t>
            </a:r>
            <a:r>
              <a:rPr lang="en-US" altLang="ro-RO" sz="2400" dirty="0"/>
              <a:t> </a:t>
            </a:r>
            <a:r>
              <a:rPr lang="en-US" altLang="ro-RO" sz="2400" dirty="0" err="1"/>
              <a:t>este</a:t>
            </a:r>
            <a:r>
              <a:rPr lang="en-US" altLang="ro-RO" sz="2400" dirty="0"/>
              <a:t> un </a:t>
            </a:r>
            <a:r>
              <a:rPr lang="en-US" altLang="ro-RO" sz="2400" dirty="0" err="1"/>
              <a:t>oraş</a:t>
            </a:r>
            <a:endParaRPr lang="ro-RO" altLang="ro-RO" sz="2400" dirty="0"/>
          </a:p>
          <a:p>
            <a:pPr eaLnBrk="1" hangingPunct="1">
              <a:buFontTx/>
              <a:buNone/>
            </a:pPr>
            <a:r>
              <a:rPr lang="en-US" altLang="ro-RO" sz="2400" dirty="0"/>
              <a:t> antic (</a:t>
            </a:r>
            <a:r>
              <a:rPr lang="en-US" altLang="ro-RO" sz="2400" dirty="0" err="1"/>
              <a:t>azi</a:t>
            </a:r>
            <a:r>
              <a:rPr lang="en-US" altLang="ro-RO" sz="2400" dirty="0"/>
              <a:t> </a:t>
            </a:r>
            <a:r>
              <a:rPr lang="en-US" altLang="ro-RO" sz="2400" dirty="0" err="1"/>
              <a:t>în</a:t>
            </a:r>
            <a:r>
              <a:rPr lang="en-US" altLang="ro-RO" sz="2400" dirty="0"/>
              <a:t> </a:t>
            </a:r>
            <a:r>
              <a:rPr lang="en-US" altLang="ro-RO" sz="2400" dirty="0" err="1"/>
              <a:t>ruină</a:t>
            </a:r>
            <a:r>
              <a:rPr lang="en-US" altLang="ro-RO" sz="2400" dirty="0"/>
              <a:t>) </a:t>
            </a:r>
            <a:endParaRPr lang="ro-RO" altLang="ro-RO" sz="2400" dirty="0"/>
          </a:p>
          <a:p>
            <a:pPr eaLnBrk="1" hangingPunct="1">
              <a:buFontTx/>
              <a:buNone/>
            </a:pPr>
            <a:r>
              <a:rPr lang="en-US" altLang="ro-RO" sz="2400" dirty="0"/>
              <a:t>pe </a:t>
            </a:r>
            <a:r>
              <a:rPr lang="en-US" altLang="ro-RO" sz="2400" dirty="0" err="1"/>
              <a:t>coasta</a:t>
            </a:r>
            <a:r>
              <a:rPr lang="en-US" altLang="ro-RO" sz="2400" dirty="0"/>
              <a:t> de vest</a:t>
            </a:r>
            <a:endParaRPr lang="ro-RO" altLang="ro-RO" sz="2400" dirty="0"/>
          </a:p>
          <a:p>
            <a:pPr eaLnBrk="1" hangingPunct="1">
              <a:buFontTx/>
              <a:buNone/>
            </a:pPr>
            <a:r>
              <a:rPr lang="en-US" altLang="ro-RO" sz="2400" dirty="0"/>
              <a:t> a </a:t>
            </a:r>
            <a:r>
              <a:rPr lang="en-US" altLang="ro-RO" sz="2400" dirty="0" err="1"/>
              <a:t>Asiei</a:t>
            </a:r>
            <a:r>
              <a:rPr lang="en-US" altLang="ro-RO" sz="2400" dirty="0"/>
              <a:t> </a:t>
            </a:r>
            <a:r>
              <a:rPr lang="en-US" altLang="ro-RO" sz="2400" dirty="0" err="1"/>
              <a:t>Mici</a:t>
            </a:r>
            <a:r>
              <a:rPr lang="en-US" altLang="ro-RO" sz="2400" dirty="0"/>
              <a:t>, la </a:t>
            </a:r>
            <a:r>
              <a:rPr lang="en-US" altLang="ro-RO" sz="2400" dirty="0" err="1"/>
              <a:t>sud</a:t>
            </a:r>
            <a:r>
              <a:rPr lang="en-US" altLang="ro-RO" sz="2400" dirty="0"/>
              <a:t> </a:t>
            </a:r>
            <a:endParaRPr lang="ro-RO" altLang="ro-RO" sz="2400" dirty="0"/>
          </a:p>
          <a:p>
            <a:pPr eaLnBrk="1" hangingPunct="1">
              <a:buFontTx/>
              <a:buNone/>
            </a:pPr>
            <a:r>
              <a:rPr lang="ro-RO" altLang="ro-RO" sz="2400" dirty="0"/>
              <a:t>d</a:t>
            </a:r>
            <a:r>
              <a:rPr lang="en-US" altLang="ro-RO" sz="2400" dirty="0"/>
              <a:t>e </a:t>
            </a:r>
            <a:r>
              <a:rPr lang="ro-RO" altLang="ro-RO" sz="2400" dirty="0"/>
              <a:t>Izmir.</a:t>
            </a:r>
          </a:p>
          <a:p>
            <a:pPr eaLnBrk="1" hangingPunct="1">
              <a:buFontTx/>
              <a:buNone/>
            </a:pPr>
            <a:endParaRPr lang="ro-RO" altLang="ro-RO" sz="2400" dirty="0"/>
          </a:p>
          <a:p>
            <a:pPr eaLnBrk="1" hangingPunct="1">
              <a:buFontTx/>
              <a:buNone/>
            </a:pPr>
            <a:r>
              <a:rPr lang="ro-RO" altLang="ro-RO" sz="2400" dirty="0"/>
              <a:t>	Templul zeiţei</a:t>
            </a:r>
          </a:p>
          <a:p>
            <a:pPr eaLnBrk="1" hangingPunct="1">
              <a:buFontTx/>
              <a:buNone/>
            </a:pPr>
            <a:r>
              <a:rPr lang="ro-RO" altLang="ro-RO" sz="2400" dirty="0"/>
              <a:t> Artemis</a:t>
            </a:r>
            <a:r>
              <a:rPr lang="en-US" altLang="ro-RO" sz="2400" dirty="0"/>
              <a:t>-</a:t>
            </a:r>
            <a:r>
              <a:rPr lang="ro-RO" altLang="ro-RO" sz="2400" dirty="0"/>
              <a:t> </a:t>
            </a:r>
            <a:r>
              <a:rPr lang="en-US" altLang="ro-RO" sz="2400" dirty="0"/>
              <a:t>u</a:t>
            </a:r>
            <a:r>
              <a:rPr lang="ro-RO" altLang="ro-RO" sz="2400" dirty="0"/>
              <a:t>na din Cele 7 Minuni ale Lumii Antice</a:t>
            </a:r>
            <a:endParaRPr lang="en-US" altLang="ro-RO" sz="2400" dirty="0"/>
          </a:p>
          <a:p>
            <a:pPr eaLnBrk="1" hangingPunct="1">
              <a:buFontTx/>
              <a:buNone/>
            </a:pPr>
            <a:endParaRPr lang="en-US" altLang="ro-RO" sz="2400" dirty="0"/>
          </a:p>
        </p:txBody>
      </p:sp>
      <p:pic>
        <p:nvPicPr>
          <p:cNvPr id="18437" name="Picture 5" descr="C:\Documents and Settings\zamfir\My Documents\My Pictures\image_7828.jpg">
            <a:extLst>
              <a:ext uri="{FF2B5EF4-FFF2-40B4-BE49-F238E27FC236}">
                <a16:creationId xmlns:a16="http://schemas.microsoft.com/office/drawing/2014/main" id="{28928034-50E5-4F8D-877E-A2F731EA5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371600"/>
            <a:ext cx="2716389"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C744BBA-8270-6492-2EA0-C2DDE7AE0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4191000"/>
            <a:ext cx="3048000" cy="2286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6BB5E34-0B69-42C1-9B86-E5E022A73A9E}"/>
              </a:ext>
            </a:extLst>
          </p:cNvPr>
          <p:cNvSpPr>
            <a:spLocks noGrp="1" noChangeArrowheads="1"/>
          </p:cNvSpPr>
          <p:nvPr>
            <p:ph type="title"/>
          </p:nvPr>
        </p:nvSpPr>
        <p:spPr/>
        <p:txBody>
          <a:bodyPr/>
          <a:lstStyle/>
          <a:p>
            <a:pPr algn="l" eaLnBrk="1" hangingPunct="1"/>
            <a:r>
              <a:rPr lang="ro-RO" altLang="ro-RO" dirty="0"/>
              <a:t>TROIA</a:t>
            </a:r>
            <a:endParaRPr lang="en-US" altLang="ro-RO" dirty="0"/>
          </a:p>
        </p:txBody>
      </p:sp>
      <p:sp>
        <p:nvSpPr>
          <p:cNvPr id="19459" name="Rectangle 3">
            <a:extLst>
              <a:ext uri="{FF2B5EF4-FFF2-40B4-BE49-F238E27FC236}">
                <a16:creationId xmlns:a16="http://schemas.microsoft.com/office/drawing/2014/main" id="{66087E3C-D000-48A3-B73D-F804BE796CED}"/>
              </a:ext>
            </a:extLst>
          </p:cNvPr>
          <p:cNvSpPr>
            <a:spLocks noGrp="1" noChangeArrowheads="1"/>
          </p:cNvSpPr>
          <p:nvPr>
            <p:ph type="body" sz="half" idx="1"/>
          </p:nvPr>
        </p:nvSpPr>
        <p:spPr>
          <a:xfrm>
            <a:off x="228600" y="1726338"/>
            <a:ext cx="4572000" cy="4114800"/>
          </a:xfrm>
        </p:spPr>
        <p:txBody>
          <a:bodyPr/>
          <a:lstStyle/>
          <a:p>
            <a:pPr eaLnBrk="1" hangingPunct="1">
              <a:buFontTx/>
              <a:buNone/>
            </a:pPr>
            <a:r>
              <a:rPr lang="ro-RO" altLang="ro-RO" sz="2800" dirty="0"/>
              <a:t>	</a:t>
            </a:r>
            <a:endParaRPr lang="en-US" altLang="ro-RO" sz="2400" dirty="0"/>
          </a:p>
        </p:txBody>
      </p:sp>
      <p:pic>
        <p:nvPicPr>
          <p:cNvPr id="19460" name="Picture 6" descr="C:\Documents and Settings\zamfir\My Documents\My Pictures\image_7820.jpg">
            <a:extLst>
              <a:ext uri="{FF2B5EF4-FFF2-40B4-BE49-F238E27FC236}">
                <a16:creationId xmlns:a16="http://schemas.microsoft.com/office/drawing/2014/main" id="{0E5834C4-5101-44B7-92D2-35F2BAD09F58}"/>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486400" y="3657600"/>
            <a:ext cx="2971800" cy="2971800"/>
          </a:xfrm>
          <a:noFill/>
        </p:spPr>
      </p:pic>
      <p:sp>
        <p:nvSpPr>
          <p:cNvPr id="6" name="TextBox 5">
            <a:extLst>
              <a:ext uri="{FF2B5EF4-FFF2-40B4-BE49-F238E27FC236}">
                <a16:creationId xmlns:a16="http://schemas.microsoft.com/office/drawing/2014/main" id="{0748FF85-7AFC-4A7A-B0F1-A20156840C9B}"/>
              </a:ext>
            </a:extLst>
          </p:cNvPr>
          <p:cNvSpPr txBox="1"/>
          <p:nvPr/>
        </p:nvSpPr>
        <p:spPr>
          <a:xfrm>
            <a:off x="381000" y="1723196"/>
            <a:ext cx="8305800" cy="1477328"/>
          </a:xfrm>
          <a:prstGeom prst="rect">
            <a:avLst/>
          </a:prstGeom>
          <a:noFill/>
        </p:spPr>
        <p:txBody>
          <a:bodyPr wrap="square">
            <a:spAutoFit/>
          </a:bodyPr>
          <a:lstStyle/>
          <a:p>
            <a:pPr algn="l"/>
            <a:r>
              <a:rPr lang="ro-RO" dirty="0">
                <a:latin typeface="Arial" panose="020B0604020202020204" pitchFamily="34" charset="0"/>
              </a:rPr>
              <a:t>E</a:t>
            </a:r>
            <a:r>
              <a:rPr lang="ro-RO" b="0" i="0" dirty="0">
                <a:effectLst/>
                <a:latin typeface="Arial" panose="020B0604020202020204" pitchFamily="34" charset="0"/>
              </a:rPr>
              <a:t>ste un oraș legendar, locul unde s-a desfășurat </a:t>
            </a:r>
            <a:r>
              <a:rPr lang="ro-RO" b="0" i="0" u="none" strike="noStrike" dirty="0">
                <a:effectLst/>
                <a:latin typeface="Arial" panose="020B0604020202020204" pitchFamily="34" charset="0"/>
                <a:hlinkClick r:id="rId3" tooltip="Războiul Troian">
                  <a:extLst>
                    <a:ext uri="{A12FA001-AC4F-418D-AE19-62706E023703}">
                      <ahyp:hlinkClr xmlns:ahyp="http://schemas.microsoft.com/office/drawing/2018/hyperlinkcolor" val="tx"/>
                    </a:ext>
                  </a:extLst>
                </a:hlinkClick>
              </a:rPr>
              <a:t>Războiul Troian</a:t>
            </a:r>
            <a:r>
              <a:rPr lang="ro-RO" b="0" i="0" dirty="0">
                <a:effectLst/>
                <a:latin typeface="Arial" panose="020B0604020202020204" pitchFamily="34" charset="0"/>
              </a:rPr>
              <a:t>, așa cum este descris în </a:t>
            </a:r>
            <a:r>
              <a:rPr lang="ro-RO" b="0" i="0" u="none" strike="noStrike" dirty="0">
                <a:effectLst/>
                <a:latin typeface="Arial" panose="020B0604020202020204" pitchFamily="34" charset="0"/>
                <a:hlinkClick r:id="rId4" tooltip="Ciclul războaielor troiene — pagină inexistentă">
                  <a:extLst>
                    <a:ext uri="{A12FA001-AC4F-418D-AE19-62706E023703}">
                      <ahyp:hlinkClr xmlns:ahyp="http://schemas.microsoft.com/office/drawing/2018/hyperlinkcolor" val="tx"/>
                    </a:ext>
                  </a:extLst>
                </a:hlinkClick>
              </a:rPr>
              <a:t>Ciclul războaielor troiene</a:t>
            </a:r>
            <a:r>
              <a:rPr lang="ro-RO" b="0" i="0" dirty="0">
                <a:effectLst/>
                <a:latin typeface="Arial" panose="020B0604020202020204" pitchFamily="34" charset="0"/>
              </a:rPr>
              <a:t>, în special în </a:t>
            </a:r>
            <a:r>
              <a:rPr lang="ro-RO" b="0" i="1" u="none" strike="noStrike" dirty="0">
                <a:effectLst/>
                <a:latin typeface="Arial" panose="020B0604020202020204" pitchFamily="34" charset="0"/>
                <a:hlinkClick r:id="rId5" tooltip="Iliada">
                  <a:extLst>
                    <a:ext uri="{A12FA001-AC4F-418D-AE19-62706E023703}">
                      <ahyp:hlinkClr xmlns:ahyp="http://schemas.microsoft.com/office/drawing/2018/hyperlinkcolor" val="tx"/>
                    </a:ext>
                  </a:extLst>
                </a:hlinkClick>
              </a:rPr>
              <a:t>Iliada</a:t>
            </a:r>
            <a:r>
              <a:rPr lang="ro-RO" b="0" i="0" dirty="0">
                <a:effectLst/>
                <a:latin typeface="Arial" panose="020B0604020202020204" pitchFamily="34" charset="0"/>
              </a:rPr>
              <a:t>, unul dintre cele două </a:t>
            </a:r>
            <a:r>
              <a:rPr lang="ro-RO" b="0" i="0" u="none" strike="noStrike" dirty="0">
                <a:effectLst/>
                <a:latin typeface="Arial" panose="020B0604020202020204" pitchFamily="34" charset="0"/>
                <a:hlinkClick r:id="rId6" tooltip="Poem epic — pagină inexistentă">
                  <a:extLst>
                    <a:ext uri="{A12FA001-AC4F-418D-AE19-62706E023703}">
                      <ahyp:hlinkClr xmlns:ahyp="http://schemas.microsoft.com/office/drawing/2018/hyperlinkcolor" val="tx"/>
                    </a:ext>
                  </a:extLst>
                </a:hlinkClick>
              </a:rPr>
              <a:t>poeme epice</a:t>
            </a:r>
            <a:r>
              <a:rPr lang="ro-RO" b="0" i="0" dirty="0">
                <a:effectLst/>
                <a:latin typeface="Arial" panose="020B0604020202020204" pitchFamily="34" charset="0"/>
              </a:rPr>
              <a:t> atribuite lui </a:t>
            </a:r>
            <a:r>
              <a:rPr lang="ro-RO" b="0" i="0" u="none" strike="noStrike" dirty="0">
                <a:effectLst/>
                <a:latin typeface="Arial" panose="020B0604020202020204" pitchFamily="34" charset="0"/>
                <a:hlinkClick r:id="rId7" tooltip="Homer">
                  <a:extLst>
                    <a:ext uri="{A12FA001-AC4F-418D-AE19-62706E023703}">
                      <ahyp:hlinkClr xmlns:ahyp="http://schemas.microsoft.com/office/drawing/2018/hyperlinkcolor" val="tx"/>
                    </a:ext>
                  </a:extLst>
                </a:hlinkClick>
              </a:rPr>
              <a:t>Homer</a:t>
            </a:r>
            <a:r>
              <a:rPr lang="ro-RO" b="0" i="0" dirty="0">
                <a:effectLst/>
                <a:latin typeface="Arial" panose="020B0604020202020204" pitchFamily="34" charset="0"/>
              </a:rPr>
              <a:t>.</a:t>
            </a:r>
          </a:p>
          <a:p>
            <a:pPr algn="l"/>
            <a:r>
              <a:rPr lang="ro-RO" b="0" i="0" dirty="0">
                <a:effectLst/>
                <a:latin typeface="Arial" panose="020B0604020202020204" pitchFamily="34" charset="0"/>
              </a:rPr>
              <a:t>Astăzi, este numele unui </a:t>
            </a:r>
            <a:r>
              <a:rPr lang="ro-RO" b="0" i="0" u="none" strike="noStrike" dirty="0">
                <a:effectLst/>
                <a:latin typeface="Arial" panose="020B0604020202020204" pitchFamily="34" charset="0"/>
                <a:hlinkClick r:id="rId8" tooltip="Sit arheologic">
                  <a:extLst>
                    <a:ext uri="{A12FA001-AC4F-418D-AE19-62706E023703}">
                      <ahyp:hlinkClr xmlns:ahyp="http://schemas.microsoft.com/office/drawing/2018/hyperlinkcolor" val="tx"/>
                    </a:ext>
                  </a:extLst>
                </a:hlinkClick>
              </a:rPr>
              <a:t>sit arheologic</a:t>
            </a:r>
            <a:r>
              <a:rPr lang="ro-RO" b="0" i="0" dirty="0">
                <a:effectLst/>
                <a:latin typeface="Arial" panose="020B0604020202020204" pitchFamily="34" charset="0"/>
              </a:rPr>
              <a:t>, localizarea tradițională a Troiei homerice, în </a:t>
            </a:r>
            <a:r>
              <a:rPr lang="ro-RO" b="0" i="0" u="none" strike="noStrike" dirty="0">
                <a:effectLst/>
                <a:latin typeface="Arial" panose="020B0604020202020204" pitchFamily="34" charset="0"/>
                <a:hlinkClick r:id="rId9" tooltip="Limba turcă">
                  <a:extLst>
                    <a:ext uri="{A12FA001-AC4F-418D-AE19-62706E023703}">
                      <ahyp:hlinkClr xmlns:ahyp="http://schemas.microsoft.com/office/drawing/2018/hyperlinkcolor" val="tx"/>
                    </a:ext>
                  </a:extLst>
                </a:hlinkClick>
              </a:rPr>
              <a:t>turcă</a:t>
            </a:r>
            <a:r>
              <a:rPr lang="ro-RO" b="0" i="0" dirty="0">
                <a:effectLst/>
                <a:latin typeface="Arial" panose="020B0604020202020204" pitchFamily="34" charset="0"/>
              </a:rPr>
              <a:t> </a:t>
            </a:r>
            <a:r>
              <a:rPr lang="ro-RO" b="0" i="1" dirty="0">
                <a:effectLst/>
                <a:latin typeface="Arial" panose="020B0604020202020204" pitchFamily="34" charset="0"/>
              </a:rPr>
              <a:t>Truva</a:t>
            </a:r>
            <a:r>
              <a:rPr lang="ro-RO" u="none" strike="noStrike" dirty="0">
                <a:latin typeface="Arial" panose="020B0604020202020204" pitchFamily="34" charset="0"/>
              </a:rPr>
              <a:t>.</a:t>
            </a:r>
            <a:endParaRPr lang="ro-RO" b="0" i="0" dirty="0">
              <a:effectLst/>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5562600" cy="5715000"/>
          </a:xfrm>
        </p:spPr>
        <p:txBody>
          <a:bodyPr>
            <a:normAutofit/>
          </a:bodyPr>
          <a:lstStyle/>
          <a:p>
            <a:r>
              <a:rPr lang="vi-VN" sz="1600" dirty="0">
                <a:solidFill>
                  <a:schemeClr val="bg1">
                    <a:lumMod val="75000"/>
                  </a:schemeClr>
                </a:solidFill>
              </a:rPr>
              <a:t>Tradiţiile turceşti provin în mare parte din cea mai răspândită credinţă locală – islamul</a:t>
            </a:r>
            <a:endParaRPr lang="en-US" sz="1600" dirty="0">
              <a:solidFill>
                <a:schemeClr val="bg1">
                  <a:lumMod val="75000"/>
                </a:schemeClr>
              </a:solidFill>
            </a:endParaRPr>
          </a:p>
          <a:p>
            <a:r>
              <a:rPr lang="vi-VN" sz="1600" dirty="0">
                <a:solidFill>
                  <a:schemeClr val="bg1">
                    <a:lumMod val="75000"/>
                  </a:schemeClr>
                </a:solidFill>
              </a:rPr>
              <a:t>Un musulman adevărat nu va mânca niciodată mici cu o bere rece, deoarece religia lui îi interzice carnea de porc şi băuturile alco</a:t>
            </a:r>
            <a:r>
              <a:rPr lang="en-US" sz="1600" dirty="0">
                <a:solidFill>
                  <a:schemeClr val="bg1">
                    <a:lumMod val="75000"/>
                  </a:schemeClr>
                </a:solidFill>
              </a:rPr>
              <a:t>o</a:t>
            </a:r>
            <a:r>
              <a:rPr lang="vi-VN" sz="1600" dirty="0">
                <a:solidFill>
                  <a:schemeClr val="bg1">
                    <a:lumMod val="75000"/>
                  </a:schemeClr>
                </a:solidFill>
              </a:rPr>
              <a:t>lice</a:t>
            </a:r>
            <a:r>
              <a:rPr lang="en-US" sz="1600" dirty="0">
                <a:solidFill>
                  <a:schemeClr val="bg1">
                    <a:lumMod val="75000"/>
                  </a:schemeClr>
                </a:solidFill>
              </a:rPr>
              <a:t>.</a:t>
            </a:r>
          </a:p>
          <a:p>
            <a:r>
              <a:rPr lang="vi-VN" sz="1600" dirty="0">
                <a:solidFill>
                  <a:schemeClr val="bg1">
                    <a:lumMod val="75000"/>
                  </a:schemeClr>
                </a:solidFill>
              </a:rPr>
              <a:t>Căsătoria este o obligaţie pentru musulmani. Iar o persoană de altă religie nu are voie să se căsătorească cu o musulmancă, în timp ce un musulman are dreptul de a se căsători cu o femeie de altă religie</a:t>
            </a:r>
            <a:r>
              <a:rPr lang="en-US" sz="1600" dirty="0">
                <a:solidFill>
                  <a:schemeClr val="bg1">
                    <a:lumMod val="75000"/>
                  </a:schemeClr>
                </a:solidFill>
              </a:rPr>
              <a:t>. </a:t>
            </a:r>
          </a:p>
          <a:p>
            <a:r>
              <a:rPr lang="en-US" sz="1800" dirty="0" err="1">
                <a:solidFill>
                  <a:schemeClr val="bg1">
                    <a:lumMod val="75000"/>
                  </a:schemeClr>
                </a:solidFill>
              </a:rPr>
              <a:t>Cel</a:t>
            </a:r>
            <a:r>
              <a:rPr lang="en-US" sz="1800" dirty="0">
                <a:solidFill>
                  <a:schemeClr val="bg1">
                    <a:lumMod val="75000"/>
                  </a:schemeClr>
                </a:solidFill>
              </a:rPr>
              <a:t> </a:t>
            </a:r>
            <a:r>
              <a:rPr lang="en-US" sz="1800" dirty="0" err="1">
                <a:solidFill>
                  <a:schemeClr val="bg1">
                    <a:lumMod val="75000"/>
                  </a:schemeClr>
                </a:solidFill>
              </a:rPr>
              <a:t>mai</a:t>
            </a:r>
            <a:r>
              <a:rPr lang="en-US" sz="1800" dirty="0">
                <a:solidFill>
                  <a:schemeClr val="bg1">
                    <a:lumMod val="75000"/>
                  </a:schemeClr>
                </a:solidFill>
              </a:rPr>
              <a:t> popular sport </a:t>
            </a:r>
            <a:r>
              <a:rPr lang="en-US" sz="1800" dirty="0" err="1">
                <a:solidFill>
                  <a:schemeClr val="bg1">
                    <a:lumMod val="75000"/>
                  </a:schemeClr>
                </a:solidFill>
              </a:rPr>
              <a:t>în</a:t>
            </a:r>
            <a:r>
              <a:rPr lang="en-US" sz="1800" dirty="0">
                <a:solidFill>
                  <a:schemeClr val="bg1">
                    <a:lumMod val="75000"/>
                  </a:schemeClr>
                </a:solidFill>
              </a:rPr>
              <a:t> </a:t>
            </a:r>
            <a:r>
              <a:rPr lang="en-US" sz="1800" dirty="0" err="1">
                <a:solidFill>
                  <a:schemeClr val="bg1">
                    <a:lumMod val="75000"/>
                  </a:schemeClr>
                </a:solidFill>
              </a:rPr>
              <a:t>Turcia</a:t>
            </a:r>
            <a:r>
              <a:rPr lang="en-US" sz="1800" dirty="0">
                <a:solidFill>
                  <a:schemeClr val="bg1">
                    <a:lumMod val="75000"/>
                  </a:schemeClr>
                </a:solidFill>
              </a:rPr>
              <a:t> </a:t>
            </a:r>
            <a:r>
              <a:rPr lang="en-US" sz="1800" dirty="0" err="1">
                <a:solidFill>
                  <a:schemeClr val="bg1">
                    <a:lumMod val="75000"/>
                  </a:schemeClr>
                </a:solidFill>
              </a:rPr>
              <a:t>este</a:t>
            </a:r>
            <a:r>
              <a:rPr lang="en-US" sz="1800" dirty="0">
                <a:solidFill>
                  <a:schemeClr val="bg1">
                    <a:lumMod val="75000"/>
                  </a:schemeClr>
                </a:solidFill>
              </a:rPr>
              <a:t> </a:t>
            </a:r>
            <a:r>
              <a:rPr lang="en-US" sz="1800" dirty="0" err="1">
                <a:solidFill>
                  <a:schemeClr val="bg1">
                    <a:lumMod val="75000"/>
                  </a:schemeClr>
                </a:solidFill>
              </a:rPr>
              <a:t>fotbalul</a:t>
            </a:r>
            <a:r>
              <a:rPr lang="en-US" sz="1800" dirty="0">
                <a:solidFill>
                  <a:schemeClr val="bg1">
                    <a:lumMod val="75000"/>
                  </a:schemeClr>
                </a:solidFill>
              </a:rPr>
              <a:t>.</a:t>
            </a:r>
          </a:p>
          <a:p>
            <a:r>
              <a:rPr lang="en-US" sz="1800" b="1" dirty="0" err="1">
                <a:solidFill>
                  <a:schemeClr val="bg1">
                    <a:lumMod val="75000"/>
                  </a:schemeClr>
                </a:solidFill>
              </a:rPr>
              <a:t>Sarbatorile</a:t>
            </a:r>
            <a:r>
              <a:rPr lang="en-US" sz="1800" b="1" dirty="0">
                <a:solidFill>
                  <a:schemeClr val="bg1">
                    <a:lumMod val="75000"/>
                  </a:schemeClr>
                </a:solidFill>
              </a:rPr>
              <a:t> </a:t>
            </a:r>
            <a:r>
              <a:rPr lang="en-US" sz="1800" b="1" dirty="0" err="1">
                <a:solidFill>
                  <a:schemeClr val="bg1">
                    <a:lumMod val="75000"/>
                  </a:schemeClr>
                </a:solidFill>
              </a:rPr>
              <a:t>musulmane</a:t>
            </a:r>
            <a:r>
              <a:rPr lang="en-US" sz="1800" dirty="0">
                <a:solidFill>
                  <a:schemeClr val="bg1">
                    <a:lumMod val="75000"/>
                  </a:schemeClr>
                </a:solidFill>
              </a:rPr>
              <a:t> sunt calculate pe </a:t>
            </a:r>
            <a:r>
              <a:rPr lang="en-US" sz="1800" dirty="0" err="1">
                <a:solidFill>
                  <a:schemeClr val="bg1">
                    <a:lumMod val="75000"/>
                  </a:schemeClr>
                </a:solidFill>
              </a:rPr>
              <a:t>baza</a:t>
            </a:r>
            <a:r>
              <a:rPr lang="en-US" sz="1800" dirty="0">
                <a:solidFill>
                  <a:schemeClr val="bg1">
                    <a:lumMod val="75000"/>
                  </a:schemeClr>
                </a:solidFill>
              </a:rPr>
              <a:t> </a:t>
            </a:r>
            <a:r>
              <a:rPr lang="en-US" sz="1800" dirty="0" err="1">
                <a:solidFill>
                  <a:schemeClr val="bg1">
                    <a:lumMod val="75000"/>
                  </a:schemeClr>
                </a:solidFill>
              </a:rPr>
              <a:t>unui</a:t>
            </a:r>
            <a:r>
              <a:rPr lang="en-US" sz="1800" dirty="0">
                <a:solidFill>
                  <a:schemeClr val="bg1">
                    <a:lumMod val="75000"/>
                  </a:schemeClr>
                </a:solidFill>
              </a:rPr>
              <a:t> calendar lunar </a:t>
            </a:r>
            <a:r>
              <a:rPr lang="en-US" sz="1800" dirty="0" err="1">
                <a:solidFill>
                  <a:schemeClr val="bg1">
                    <a:lumMod val="75000"/>
                  </a:schemeClr>
                </a:solidFill>
              </a:rPr>
              <a:t>si</a:t>
            </a:r>
            <a:r>
              <a:rPr lang="en-US" sz="1800" dirty="0">
                <a:solidFill>
                  <a:schemeClr val="bg1">
                    <a:lumMod val="75000"/>
                  </a:schemeClr>
                </a:solidFill>
              </a:rPr>
              <a:t> </a:t>
            </a:r>
            <a:r>
              <a:rPr lang="en-US" sz="1800" dirty="0" err="1">
                <a:solidFill>
                  <a:schemeClr val="bg1">
                    <a:lumMod val="75000"/>
                  </a:schemeClr>
                </a:solidFill>
              </a:rPr>
              <a:t>doar</a:t>
            </a:r>
            <a:r>
              <a:rPr lang="en-US" sz="1800" dirty="0">
                <a:solidFill>
                  <a:schemeClr val="bg1">
                    <a:lumMod val="75000"/>
                  </a:schemeClr>
                </a:solidFill>
              </a:rPr>
              <a:t> </a:t>
            </a:r>
            <a:r>
              <a:rPr lang="en-US" sz="1800" dirty="0" err="1">
                <a:solidFill>
                  <a:schemeClr val="bg1">
                    <a:lumMod val="75000"/>
                  </a:schemeClr>
                </a:solidFill>
              </a:rPr>
              <a:t>doua</a:t>
            </a:r>
            <a:r>
              <a:rPr lang="en-US" sz="1800" dirty="0">
                <a:solidFill>
                  <a:schemeClr val="bg1">
                    <a:lumMod val="75000"/>
                  </a:schemeClr>
                </a:solidFill>
              </a:rPr>
              <a:t> </a:t>
            </a:r>
            <a:r>
              <a:rPr lang="en-US" sz="1800" dirty="0" err="1">
                <a:solidFill>
                  <a:schemeClr val="bg1">
                    <a:lumMod val="75000"/>
                  </a:schemeClr>
                </a:solidFill>
              </a:rPr>
              <a:t>sarbatori</a:t>
            </a:r>
            <a:r>
              <a:rPr lang="en-US" sz="1800" dirty="0">
                <a:solidFill>
                  <a:schemeClr val="bg1">
                    <a:lumMod val="75000"/>
                  </a:schemeClr>
                </a:solidFill>
              </a:rPr>
              <a:t> </a:t>
            </a:r>
            <a:r>
              <a:rPr lang="en-US" sz="1800" dirty="0" err="1">
                <a:solidFill>
                  <a:schemeClr val="bg1">
                    <a:lumMod val="75000"/>
                  </a:schemeClr>
                </a:solidFill>
              </a:rPr>
              <a:t>religioase</a:t>
            </a:r>
            <a:r>
              <a:rPr lang="en-US" sz="1800" dirty="0">
                <a:solidFill>
                  <a:schemeClr val="bg1">
                    <a:lumMod val="75000"/>
                  </a:schemeClr>
                </a:solidFill>
              </a:rPr>
              <a:t> sunt </a:t>
            </a:r>
            <a:r>
              <a:rPr lang="en-US" sz="1800" dirty="0" err="1">
                <a:solidFill>
                  <a:schemeClr val="bg1">
                    <a:lumMod val="75000"/>
                  </a:schemeClr>
                </a:solidFill>
              </a:rPr>
              <a:t>sarbatorite</a:t>
            </a:r>
            <a:r>
              <a:rPr lang="en-US" sz="1800" dirty="0">
                <a:solidFill>
                  <a:schemeClr val="bg1">
                    <a:lumMod val="75000"/>
                  </a:schemeClr>
                </a:solidFill>
              </a:rPr>
              <a:t> </a:t>
            </a:r>
            <a:r>
              <a:rPr lang="en-US" sz="1800" dirty="0" err="1">
                <a:solidFill>
                  <a:schemeClr val="bg1">
                    <a:lumMod val="75000"/>
                  </a:schemeClr>
                </a:solidFill>
              </a:rPr>
              <a:t>oficial</a:t>
            </a:r>
            <a:r>
              <a:rPr lang="en-US" sz="1800" dirty="0">
                <a:solidFill>
                  <a:schemeClr val="bg1">
                    <a:lumMod val="75000"/>
                  </a:schemeClr>
                </a:solidFill>
              </a:rPr>
              <a:t>: </a:t>
            </a:r>
            <a:r>
              <a:rPr lang="en-US" sz="1800" dirty="0" err="1">
                <a:solidFill>
                  <a:schemeClr val="bg1">
                    <a:lumMod val="75000"/>
                  </a:schemeClr>
                </a:solidFill>
              </a:rPr>
              <a:t>Seker</a:t>
            </a:r>
            <a:r>
              <a:rPr lang="en-US" sz="1800" dirty="0">
                <a:solidFill>
                  <a:schemeClr val="bg1">
                    <a:lumMod val="75000"/>
                  </a:schemeClr>
                </a:solidFill>
              </a:rPr>
              <a:t> </a:t>
            </a:r>
            <a:r>
              <a:rPr lang="en-US" sz="1800" dirty="0" err="1">
                <a:solidFill>
                  <a:schemeClr val="bg1">
                    <a:lumMod val="75000"/>
                  </a:schemeClr>
                </a:solidFill>
              </a:rPr>
              <a:t>Bayrami</a:t>
            </a:r>
            <a:r>
              <a:rPr lang="en-US" sz="1800" dirty="0">
                <a:solidFill>
                  <a:schemeClr val="bg1">
                    <a:lumMod val="75000"/>
                  </a:schemeClr>
                </a:solidFill>
              </a:rPr>
              <a:t>, o </a:t>
            </a:r>
            <a:r>
              <a:rPr lang="en-US" sz="1800" dirty="0" err="1">
                <a:solidFill>
                  <a:schemeClr val="bg1">
                    <a:lumMod val="75000"/>
                  </a:schemeClr>
                </a:solidFill>
              </a:rPr>
              <a:t>sarbatoare</a:t>
            </a:r>
            <a:r>
              <a:rPr lang="en-US" sz="1800" dirty="0">
                <a:solidFill>
                  <a:schemeClr val="bg1">
                    <a:lumMod val="75000"/>
                  </a:schemeClr>
                </a:solidFill>
              </a:rPr>
              <a:t> </a:t>
            </a:r>
            <a:r>
              <a:rPr lang="en-US" sz="1800" dirty="0" err="1">
                <a:solidFill>
                  <a:schemeClr val="bg1">
                    <a:lumMod val="75000"/>
                  </a:schemeClr>
                </a:solidFill>
              </a:rPr>
              <a:t>ce</a:t>
            </a:r>
            <a:r>
              <a:rPr lang="en-US" sz="1800" dirty="0">
                <a:solidFill>
                  <a:schemeClr val="bg1">
                    <a:lumMod val="75000"/>
                  </a:schemeClr>
                </a:solidFill>
              </a:rPr>
              <a:t> tine </a:t>
            </a:r>
            <a:r>
              <a:rPr lang="en-US" sz="1800" dirty="0" err="1">
                <a:solidFill>
                  <a:schemeClr val="bg1">
                    <a:lumMod val="75000"/>
                  </a:schemeClr>
                </a:solidFill>
              </a:rPr>
              <a:t>trei</a:t>
            </a:r>
            <a:r>
              <a:rPr lang="en-US" sz="1800" dirty="0">
                <a:solidFill>
                  <a:schemeClr val="bg1">
                    <a:lumMod val="75000"/>
                  </a:schemeClr>
                </a:solidFill>
              </a:rPr>
              <a:t> </a:t>
            </a:r>
            <a:r>
              <a:rPr lang="en-US" sz="1800" dirty="0" err="1">
                <a:solidFill>
                  <a:schemeClr val="bg1">
                    <a:lumMod val="75000"/>
                  </a:schemeClr>
                </a:solidFill>
              </a:rPr>
              <a:t>zile</a:t>
            </a:r>
            <a:r>
              <a:rPr lang="en-US" sz="1800" dirty="0">
                <a:solidFill>
                  <a:schemeClr val="bg1">
                    <a:lumMod val="75000"/>
                  </a:schemeClr>
                </a:solidFill>
              </a:rPr>
              <a:t> la </a:t>
            </a:r>
            <a:r>
              <a:rPr lang="en-US" sz="1800" dirty="0" err="1">
                <a:solidFill>
                  <a:schemeClr val="bg1">
                    <a:lumMod val="75000"/>
                  </a:schemeClr>
                </a:solidFill>
              </a:rPr>
              <a:t>sfarsitul</a:t>
            </a:r>
            <a:r>
              <a:rPr lang="en-US" sz="1800" dirty="0">
                <a:solidFill>
                  <a:schemeClr val="bg1">
                    <a:lumMod val="75000"/>
                  </a:schemeClr>
                </a:solidFill>
              </a:rPr>
              <a:t> </a:t>
            </a:r>
            <a:r>
              <a:rPr lang="en-US" sz="1800" dirty="0" err="1">
                <a:solidFill>
                  <a:schemeClr val="bg1">
                    <a:lumMod val="75000"/>
                  </a:schemeClr>
                </a:solidFill>
              </a:rPr>
              <a:t>Ramadanului</a:t>
            </a:r>
            <a:r>
              <a:rPr lang="en-US" sz="1800" dirty="0">
                <a:solidFill>
                  <a:schemeClr val="bg1">
                    <a:lumMod val="75000"/>
                  </a:schemeClr>
                </a:solidFill>
              </a:rPr>
              <a:t> </a:t>
            </a:r>
            <a:r>
              <a:rPr lang="en-US" sz="1800" dirty="0" err="1">
                <a:solidFill>
                  <a:schemeClr val="bg1">
                    <a:lumMod val="75000"/>
                  </a:schemeClr>
                </a:solidFill>
              </a:rPr>
              <a:t>si</a:t>
            </a:r>
            <a:r>
              <a:rPr lang="en-US" sz="1800" dirty="0">
                <a:solidFill>
                  <a:schemeClr val="bg1">
                    <a:lumMod val="75000"/>
                  </a:schemeClr>
                </a:solidFill>
              </a:rPr>
              <a:t> </a:t>
            </a:r>
            <a:r>
              <a:rPr lang="en-US" sz="1800" dirty="0" err="1">
                <a:solidFill>
                  <a:schemeClr val="bg1">
                    <a:lumMod val="75000"/>
                  </a:schemeClr>
                </a:solidFill>
              </a:rPr>
              <a:t>Kurban</a:t>
            </a:r>
            <a:r>
              <a:rPr lang="en-US" sz="1800" dirty="0">
                <a:solidFill>
                  <a:schemeClr val="bg1">
                    <a:lumMod val="75000"/>
                  </a:schemeClr>
                </a:solidFill>
              </a:rPr>
              <a:t> </a:t>
            </a:r>
            <a:r>
              <a:rPr lang="en-US" sz="1800" dirty="0" err="1">
                <a:solidFill>
                  <a:schemeClr val="bg1">
                    <a:lumMod val="75000"/>
                  </a:schemeClr>
                </a:solidFill>
              </a:rPr>
              <a:t>Bayrami</a:t>
            </a:r>
            <a:r>
              <a:rPr lang="en-US" sz="1800" dirty="0">
                <a:solidFill>
                  <a:schemeClr val="bg1">
                    <a:lumMod val="75000"/>
                  </a:schemeClr>
                </a:solidFill>
              </a:rPr>
              <a:t> care </a:t>
            </a:r>
            <a:r>
              <a:rPr lang="en-US" sz="1800" dirty="0" err="1">
                <a:solidFill>
                  <a:schemeClr val="bg1">
                    <a:lumMod val="75000"/>
                  </a:schemeClr>
                </a:solidFill>
              </a:rPr>
              <a:t>sarbatoreste</a:t>
            </a:r>
            <a:r>
              <a:rPr lang="en-US" sz="1800" dirty="0">
                <a:solidFill>
                  <a:schemeClr val="bg1">
                    <a:lumMod val="75000"/>
                  </a:schemeClr>
                </a:solidFill>
              </a:rPr>
              <a:t> </a:t>
            </a:r>
            <a:r>
              <a:rPr lang="en-US" sz="1800" dirty="0" err="1">
                <a:solidFill>
                  <a:schemeClr val="bg1">
                    <a:lumMod val="75000"/>
                  </a:schemeClr>
                </a:solidFill>
              </a:rPr>
              <a:t>actul</a:t>
            </a:r>
            <a:r>
              <a:rPr lang="en-US" sz="1800" dirty="0">
                <a:solidFill>
                  <a:schemeClr val="bg1">
                    <a:lumMod val="75000"/>
                  </a:schemeClr>
                </a:solidFill>
              </a:rPr>
              <a:t> </a:t>
            </a:r>
            <a:r>
              <a:rPr lang="en-US" sz="1800" dirty="0" err="1">
                <a:solidFill>
                  <a:schemeClr val="bg1">
                    <a:lumMod val="75000"/>
                  </a:schemeClr>
                </a:solidFill>
              </a:rPr>
              <a:t>neimplinit</a:t>
            </a:r>
            <a:r>
              <a:rPr lang="en-US" sz="1800" dirty="0">
                <a:solidFill>
                  <a:schemeClr val="bg1">
                    <a:lumMod val="75000"/>
                  </a:schemeClr>
                </a:solidFill>
              </a:rPr>
              <a:t> de </a:t>
            </a:r>
            <a:r>
              <a:rPr lang="en-US" sz="1800" dirty="0" err="1">
                <a:solidFill>
                  <a:schemeClr val="bg1">
                    <a:lumMod val="75000"/>
                  </a:schemeClr>
                </a:solidFill>
              </a:rPr>
              <a:t>sacrificiu</a:t>
            </a:r>
            <a:r>
              <a:rPr lang="en-US" sz="1800" dirty="0">
                <a:solidFill>
                  <a:schemeClr val="bg1">
                    <a:lumMod val="75000"/>
                  </a:schemeClr>
                </a:solidFill>
              </a:rPr>
              <a:t> al </a:t>
            </a:r>
            <a:r>
              <a:rPr lang="en-US" sz="1800" dirty="0" err="1">
                <a:solidFill>
                  <a:schemeClr val="bg1">
                    <a:lumMod val="75000"/>
                  </a:schemeClr>
                </a:solidFill>
              </a:rPr>
              <a:t>lui</a:t>
            </a:r>
            <a:r>
              <a:rPr lang="en-US" sz="1800" dirty="0">
                <a:solidFill>
                  <a:schemeClr val="bg1">
                    <a:lumMod val="75000"/>
                  </a:schemeClr>
                </a:solidFill>
              </a:rPr>
              <a:t> Ibrahim </a:t>
            </a:r>
            <a:r>
              <a:rPr lang="en-US" sz="1800" dirty="0" err="1">
                <a:solidFill>
                  <a:schemeClr val="bg1">
                    <a:lumMod val="75000"/>
                  </a:schemeClr>
                </a:solidFill>
              </a:rPr>
              <a:t>asupra</a:t>
            </a:r>
            <a:r>
              <a:rPr lang="en-US" sz="1800" dirty="0">
                <a:solidFill>
                  <a:schemeClr val="bg1">
                    <a:lumMod val="75000"/>
                  </a:schemeClr>
                </a:solidFill>
              </a:rPr>
              <a:t> </a:t>
            </a:r>
            <a:r>
              <a:rPr lang="en-US" sz="1800" dirty="0" err="1">
                <a:solidFill>
                  <a:schemeClr val="bg1">
                    <a:lumMod val="75000"/>
                  </a:schemeClr>
                </a:solidFill>
              </a:rPr>
              <a:t>fiului</a:t>
            </a:r>
            <a:r>
              <a:rPr lang="en-US" sz="1800" dirty="0">
                <a:solidFill>
                  <a:schemeClr val="bg1">
                    <a:lumMod val="75000"/>
                  </a:schemeClr>
                </a:solidFill>
              </a:rPr>
              <a:t> </a:t>
            </a:r>
            <a:r>
              <a:rPr lang="en-US" sz="1800" dirty="0" err="1">
                <a:solidFill>
                  <a:schemeClr val="bg1">
                    <a:lumMod val="75000"/>
                  </a:schemeClr>
                </a:solidFill>
              </a:rPr>
              <a:t>sau</a:t>
            </a:r>
            <a:r>
              <a:rPr lang="en-US" sz="1800" dirty="0">
                <a:solidFill>
                  <a:schemeClr val="bg1">
                    <a:lumMod val="75000"/>
                  </a:schemeClr>
                </a:solidFill>
              </a:rPr>
              <a:t>, Ismael, la </a:t>
            </a:r>
            <a:r>
              <a:rPr lang="en-US" sz="1800" dirty="0" err="1">
                <a:solidFill>
                  <a:schemeClr val="bg1">
                    <a:lumMod val="75000"/>
                  </a:schemeClr>
                </a:solidFill>
              </a:rPr>
              <a:t>Muntele</a:t>
            </a:r>
            <a:r>
              <a:rPr lang="en-US" sz="1800" dirty="0">
                <a:solidFill>
                  <a:schemeClr val="bg1">
                    <a:lumMod val="75000"/>
                  </a:schemeClr>
                </a:solidFill>
              </a:rPr>
              <a:t> Moriah .</a:t>
            </a:r>
          </a:p>
        </p:txBody>
      </p:sp>
      <p:pic>
        <p:nvPicPr>
          <p:cNvPr id="4098" name="Picture 2" descr="C:\Users\Ioana\Desktop\Ansamblu-Turcia.jpg"/>
          <p:cNvPicPr>
            <a:picLocks noChangeAspect="1" noChangeArrowheads="1"/>
          </p:cNvPicPr>
          <p:nvPr/>
        </p:nvPicPr>
        <p:blipFill>
          <a:blip r:embed="rId2" cstate="print"/>
          <a:srcRect/>
          <a:stretch>
            <a:fillRect/>
          </a:stretch>
        </p:blipFill>
        <p:spPr bwMode="auto">
          <a:xfrm>
            <a:off x="5486400" y="4038600"/>
            <a:ext cx="3482109" cy="2209800"/>
          </a:xfrm>
          <a:prstGeom prst="rect">
            <a:avLst/>
          </a:prstGeom>
          <a:noFill/>
        </p:spPr>
      </p:pic>
      <p:sp>
        <p:nvSpPr>
          <p:cNvPr id="6" name="Rectangle 5"/>
          <p:cNvSpPr/>
          <p:nvPr/>
        </p:nvSpPr>
        <p:spPr>
          <a:xfrm>
            <a:off x="1295400" y="304800"/>
            <a:ext cx="6324600" cy="533400"/>
          </a:xfrm>
          <a:prstGeom prst="rect">
            <a:avLst/>
          </a:prstGeom>
          <a:noFill/>
        </p:spPr>
        <p:txBody>
          <a:bodyPr wrap="none" lIns="91440" tIns="45720" rIns="91440" bIns="45720">
            <a:prstTxWarp prst="textArchDown">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err="1">
                <a:ln>
                  <a:solidFill>
                    <a:schemeClr val="bg1"/>
                  </a:solidFill>
                  <a:prstDash val="solid"/>
                </a:ln>
                <a:solidFill>
                  <a:schemeClr val="accent4">
                    <a:lumMod val="75000"/>
                  </a:schemeClr>
                </a:solidFill>
                <a:effectLst>
                  <a:outerShdw blurRad="88000" dist="50800" dir="5040000" algn="tl">
                    <a:schemeClr val="accent4">
                      <a:tint val="80000"/>
                      <a:satMod val="250000"/>
                      <a:alpha val="45000"/>
                    </a:schemeClr>
                  </a:outerShdw>
                </a:effectLst>
              </a:rPr>
              <a:t>Obiceiuri</a:t>
            </a:r>
            <a:r>
              <a:rPr lang="en-US" sz="5400" b="1" dirty="0">
                <a:ln>
                  <a:solidFill>
                    <a:schemeClr val="bg1"/>
                  </a:solidFill>
                  <a:prstDash val="solid"/>
                </a:ln>
                <a:solidFill>
                  <a:schemeClr val="accent4">
                    <a:lumMod val="75000"/>
                  </a:schemeClr>
                </a:solidFill>
                <a:effectLst>
                  <a:outerShdw blurRad="88000" dist="50800" dir="5040000" algn="tl">
                    <a:schemeClr val="accent4">
                      <a:tint val="80000"/>
                      <a:satMod val="250000"/>
                      <a:alpha val="45000"/>
                    </a:schemeClr>
                  </a:outerShdw>
                </a:effectLst>
              </a:rPr>
              <a:t> </a:t>
            </a:r>
            <a:r>
              <a:rPr lang="ro-RO" sz="5400" b="1" dirty="0">
                <a:ln>
                  <a:solidFill>
                    <a:schemeClr val="bg1"/>
                  </a:solidFill>
                  <a:prstDash val="solid"/>
                </a:ln>
                <a:solidFill>
                  <a:schemeClr val="accent4">
                    <a:lumMod val="75000"/>
                  </a:schemeClr>
                </a:solidFill>
                <a:effectLst>
                  <a:outerShdw blurRad="88000" dist="50800" dir="5040000" algn="tl">
                    <a:schemeClr val="accent4">
                      <a:tint val="80000"/>
                      <a:satMod val="250000"/>
                      <a:alpha val="45000"/>
                    </a:schemeClr>
                  </a:outerShdw>
                </a:effectLst>
              </a:rPr>
              <a:t>şi tradiţii  culinare</a:t>
            </a:r>
            <a:endParaRPr lang="en-US" sz="5400" b="1" dirty="0">
              <a:ln>
                <a:solidFill>
                  <a:schemeClr val="bg1"/>
                </a:solidFill>
                <a:prstDash val="solid"/>
              </a:ln>
              <a:solidFill>
                <a:schemeClr val="accent4">
                  <a:lumMod val="75000"/>
                </a:schemeClr>
              </a:solidFill>
              <a:effectLst>
                <a:outerShdw blurRad="88000" dist="50800" dir="5040000" algn="tl">
                  <a:schemeClr val="accent4">
                    <a:tint val="80000"/>
                    <a:satMod val="250000"/>
                    <a:alpha val="45000"/>
                  </a:schemeClr>
                </a:outerShdw>
              </a:effectLst>
            </a:endParaRPr>
          </a:p>
        </p:txBody>
      </p:sp>
      <p:pic>
        <p:nvPicPr>
          <p:cNvPr id="4099" name="Picture 3" descr="C:\Users\Ioana\Desktop\ambasadaturcia8.jpg"/>
          <p:cNvPicPr>
            <a:picLocks noChangeAspect="1" noChangeArrowheads="1"/>
          </p:cNvPicPr>
          <p:nvPr/>
        </p:nvPicPr>
        <p:blipFill>
          <a:blip r:embed="rId3"/>
          <a:srcRect/>
          <a:stretch>
            <a:fillRect/>
          </a:stretch>
        </p:blipFill>
        <p:spPr bwMode="auto">
          <a:xfrm>
            <a:off x="5562600" y="1371600"/>
            <a:ext cx="3271838" cy="2093976"/>
          </a:xfrm>
          <a:prstGeom prst="rect">
            <a:avLst/>
          </a:prstGeom>
          <a:noFill/>
        </p:spPr>
      </p:pic>
    </p:spTree>
  </p:cSld>
  <p:clrMapOvr>
    <a:masterClrMapping/>
  </p:clrMapOvr>
  <p:transition spd="slow">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47CBDF3-EBA2-4A79-B206-D3F888B65C16}"/>
              </a:ext>
            </a:extLst>
          </p:cNvPr>
          <p:cNvSpPr>
            <a:spLocks noGrp="1" noChangeArrowheads="1"/>
          </p:cNvSpPr>
          <p:nvPr>
            <p:ph type="title"/>
          </p:nvPr>
        </p:nvSpPr>
        <p:spPr>
          <a:solidFill>
            <a:schemeClr val="accent1"/>
          </a:solidFill>
        </p:spPr>
        <p:txBody>
          <a:bodyPr/>
          <a:lstStyle/>
          <a:p>
            <a:pPr eaLnBrk="1" hangingPunct="1"/>
            <a:r>
              <a:rPr lang="en-US" altLang="ro-RO" sz="4000">
                <a:solidFill>
                  <a:schemeClr val="tx1"/>
                </a:solidFill>
              </a:rPr>
              <a:t>ISTORIA BUCĂTĂRIEI TURCEŞTI</a:t>
            </a:r>
          </a:p>
        </p:txBody>
      </p:sp>
      <p:sp>
        <p:nvSpPr>
          <p:cNvPr id="4099" name="Rectangle 3">
            <a:extLst>
              <a:ext uri="{FF2B5EF4-FFF2-40B4-BE49-F238E27FC236}">
                <a16:creationId xmlns:a16="http://schemas.microsoft.com/office/drawing/2014/main" id="{473D60E0-206D-4817-91ED-2A5F4DDEA369}"/>
              </a:ext>
            </a:extLst>
          </p:cNvPr>
          <p:cNvSpPr>
            <a:spLocks noGrp="1" noChangeArrowheads="1"/>
          </p:cNvSpPr>
          <p:nvPr>
            <p:ph type="body" idx="1"/>
          </p:nvPr>
        </p:nvSpPr>
        <p:spPr>
          <a:solidFill>
            <a:schemeClr val="accent1"/>
          </a:solidFill>
        </p:spPr>
        <p:txBody>
          <a:bodyPr/>
          <a:lstStyle/>
          <a:p>
            <a:pPr eaLnBrk="1" hangingPunct="1">
              <a:lnSpc>
                <a:spcPct val="80000"/>
              </a:lnSpc>
              <a:buFontTx/>
              <a:buNone/>
            </a:pPr>
            <a:endParaRPr lang="it-IT" altLang="ro-RO" sz="2000" dirty="0"/>
          </a:p>
          <a:p>
            <a:pPr eaLnBrk="1" hangingPunct="1">
              <a:lnSpc>
                <a:spcPct val="80000"/>
              </a:lnSpc>
            </a:pPr>
            <a:r>
              <a:rPr lang="it-IT" altLang="ro-RO" sz="2000" dirty="0"/>
              <a:t>Arta culinară turcească este o împletire între modern şi tradiţie, marcată de influenţe ale persanilor, grecilor şi romanilor. </a:t>
            </a:r>
          </a:p>
          <a:p>
            <a:pPr eaLnBrk="1" hangingPunct="1">
              <a:lnSpc>
                <a:spcPct val="80000"/>
              </a:lnSpc>
            </a:pPr>
            <a:r>
              <a:rPr lang="it-IT" altLang="ro-RO" sz="2000" dirty="0"/>
              <a:t>Bucătăria turcă este renumită încă din vremea Imperiului Otoman, arta culinară a turcilor a avut cea mai mare influenţă în lume, în special în Estul Europei şi în Orientul Mijlociu. </a:t>
            </a:r>
          </a:p>
          <a:p>
            <a:pPr eaLnBrk="1" hangingPunct="1">
              <a:lnSpc>
                <a:spcPct val="80000"/>
              </a:lnSpc>
            </a:pPr>
            <a:r>
              <a:rPr lang="it-IT" altLang="ro-RO" sz="2000" dirty="0"/>
              <a:t>În secolul 17, palatul sultanului avea o bucătărie cu aproximativ 1300 de servitori şi sute de bucătari.Aceşti bucătari au fost cei care au rafinat şi au perfecţionat bucătăria turcească pentru a satisface pretenţiile palatului regal. Au fost create literalmente sute de feluri culinare în această perioadă.</a:t>
            </a:r>
          </a:p>
          <a:p>
            <a:pPr eaLnBrk="1" hangingPunct="1">
              <a:lnSpc>
                <a:spcPct val="80000"/>
              </a:lnSpc>
            </a:pPr>
            <a:endParaRPr lang="it-IT" altLang="ro-RO"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9699AE2-465F-411F-A952-82D6AB2A21D3}"/>
              </a:ext>
            </a:extLst>
          </p:cNvPr>
          <p:cNvSpPr>
            <a:spLocks noGrp="1" noChangeArrowheads="1"/>
          </p:cNvSpPr>
          <p:nvPr>
            <p:ph type="title"/>
          </p:nvPr>
        </p:nvSpPr>
        <p:spPr/>
        <p:txBody>
          <a:bodyPr/>
          <a:lstStyle/>
          <a:p>
            <a:pPr eaLnBrk="1" hangingPunct="1"/>
            <a:r>
              <a:rPr lang="en-US" altLang="ro-RO" sz="4000"/>
              <a:t>FELURI SPECIFICE DE MÂNCARE</a:t>
            </a:r>
          </a:p>
        </p:txBody>
      </p:sp>
      <p:sp>
        <p:nvSpPr>
          <p:cNvPr id="5123" name="Rectangle 3">
            <a:extLst>
              <a:ext uri="{FF2B5EF4-FFF2-40B4-BE49-F238E27FC236}">
                <a16:creationId xmlns:a16="http://schemas.microsoft.com/office/drawing/2014/main" id="{C0A4439A-76E4-4C3D-9520-E9AA924F84DF}"/>
              </a:ext>
            </a:extLst>
          </p:cNvPr>
          <p:cNvSpPr>
            <a:spLocks noGrp="1" noChangeArrowheads="1"/>
          </p:cNvSpPr>
          <p:nvPr>
            <p:ph type="body" idx="1"/>
          </p:nvPr>
        </p:nvSpPr>
        <p:spPr>
          <a:xfrm>
            <a:off x="323850" y="1700213"/>
            <a:ext cx="8229600" cy="5157787"/>
          </a:xfrm>
        </p:spPr>
        <p:txBody>
          <a:bodyPr/>
          <a:lstStyle/>
          <a:p>
            <a:pPr eaLnBrk="1" hangingPunct="1">
              <a:lnSpc>
                <a:spcPct val="80000"/>
              </a:lnSpc>
            </a:pPr>
            <a:r>
              <a:rPr lang="it-IT" altLang="ro-RO" sz="1800" b="1" dirty="0"/>
              <a:t>Döner kebab</a:t>
            </a:r>
            <a:r>
              <a:rPr lang="it-IT" altLang="ro-RO" sz="1800" dirty="0"/>
              <a:t> – poate cea mai cunoscută specialitate, omniprezentă acum şi în România, constă în carne stratificată pusă pe o ţepuşă verticală şi făcută la foc direct şi servită apoi într-o pide (pita);</a:t>
            </a:r>
            <a:endParaRPr lang="it-IT" altLang="ro-RO" sz="1800" b="1" dirty="0"/>
          </a:p>
          <a:p>
            <a:pPr eaLnBrk="1" hangingPunct="1">
              <a:lnSpc>
                <a:spcPct val="80000"/>
              </a:lnSpc>
            </a:pPr>
            <a:r>
              <a:rPr lang="it-IT" altLang="ro-RO" sz="1800" b="1" dirty="0"/>
              <a:t>Şiş kebab</a:t>
            </a:r>
            <a:r>
              <a:rPr lang="it-IT" altLang="ro-RO" sz="1800" dirty="0"/>
              <a:t> – reprezintă carnea de miel sau de pui condimentată şi făcută sub formă de frigăruie, la grătar;</a:t>
            </a:r>
            <a:endParaRPr lang="it-IT" altLang="ro-RO" sz="1800" b="1" dirty="0"/>
          </a:p>
          <a:p>
            <a:pPr eaLnBrk="1" hangingPunct="1">
              <a:lnSpc>
                <a:spcPct val="80000"/>
              </a:lnSpc>
            </a:pPr>
            <a:r>
              <a:rPr lang="it-IT" altLang="ro-RO" sz="1800" b="1" dirty="0"/>
              <a:t>Karniyarik </a:t>
            </a:r>
            <a:r>
              <a:rPr lang="it-IT" altLang="ro-RO" sz="1800" dirty="0"/>
              <a:t>– foarte popular în familiile tradiţionale turceşti, reprezintă vinete amestecate cu ceapă, usturoi, roşii şi carne tocată, tot amestecul, extrem de delicios, fiind făcut apoi la foc mic, la cuptor;</a:t>
            </a:r>
            <a:endParaRPr lang="it-IT" altLang="ro-RO" sz="1800" b="1" dirty="0"/>
          </a:p>
          <a:p>
            <a:pPr eaLnBrk="1" hangingPunct="1">
              <a:lnSpc>
                <a:spcPct val="80000"/>
              </a:lnSpc>
            </a:pPr>
            <a:r>
              <a:rPr lang="it-IT" altLang="ro-RO" sz="1800" b="1" dirty="0"/>
              <a:t>Meze </a:t>
            </a:r>
            <a:r>
              <a:rPr lang="it-IT" altLang="ro-RO" sz="1800" dirty="0"/>
              <a:t>– reprezintă esenţa bucătăriei turceşti din perspectiva unui necunoscător şi constă într-o alăturare numeroasă de gustări diverse, servite la începutul mesei; în prinicpal se vor regăsi brânza, iaurtul, vinetele, sarmale cu orez, chifteluţe sau alte tipuri de salate;</a:t>
            </a:r>
            <a:endParaRPr lang="it-IT" altLang="ro-RO" sz="1800" b="1" dirty="0"/>
          </a:p>
          <a:p>
            <a:pPr eaLnBrk="1" hangingPunct="1">
              <a:lnSpc>
                <a:spcPct val="80000"/>
              </a:lnSpc>
            </a:pPr>
            <a:r>
              <a:rPr lang="it-IT" altLang="ro-RO" sz="1800" b="1" dirty="0"/>
              <a:t>Menemen</a:t>
            </a:r>
            <a:r>
              <a:rPr lang="it-IT" altLang="ro-RO" sz="1800" dirty="0"/>
              <a:t> – este cel mai întâlnit fel la micul dejun; este consistent, baza fiind alcătuită din ouă, în care se amestecă apoi ceapă, roşii, ardei, măsline şi mirodenii, amestecul fiind gătit în unt încins sau în ulei de măsline;</a:t>
            </a:r>
            <a:endParaRPr lang="it-IT" altLang="ro-RO" sz="1800" b="1" dirty="0"/>
          </a:p>
          <a:p>
            <a:pPr eaLnBrk="1" hangingPunct="1">
              <a:lnSpc>
                <a:spcPct val="80000"/>
              </a:lnSpc>
            </a:pPr>
            <a:r>
              <a:rPr lang="it-IT" altLang="ro-RO" sz="1800" b="1" dirty="0"/>
              <a:t>Baklava</a:t>
            </a:r>
            <a:r>
              <a:rPr lang="it-IT" altLang="ro-RO" sz="1800" dirty="0"/>
              <a:t> – cel mai cunoscut desert turcesc, extrem de dulce însă; reprezintă un foietaj stratificat, puternic îmbibat în sirop de zahăr şi în miere, acoperit cu nuci pisate;</a:t>
            </a:r>
            <a:endParaRPr lang="it-IT" altLang="ro-RO" sz="1800" b="1" dirty="0"/>
          </a:p>
          <a:p>
            <a:pPr eaLnBrk="1" hangingPunct="1">
              <a:lnSpc>
                <a:spcPct val="80000"/>
              </a:lnSpc>
            </a:pPr>
            <a:r>
              <a:rPr lang="it-IT" altLang="ro-RO" sz="1800" b="1" dirty="0"/>
              <a:t>Kadayif</a:t>
            </a:r>
            <a:r>
              <a:rPr lang="it-IT" altLang="ro-RO" sz="1800" dirty="0"/>
              <a:t> – reprezintă bobiţe mărunte de foietaj, folosite ca suport pentru brânza dulce siropată, care în final formeaza kunefe, o altă specialitate.</a:t>
            </a:r>
            <a:endParaRPr lang="en-US" altLang="ro-RO" sz="1800" dirty="0"/>
          </a:p>
        </p:txBody>
      </p:sp>
    </p:spTree>
  </p:cSld>
  <p:clrMapOvr>
    <a:masterClrMapping/>
  </p:clrMapOvr>
  <p:transition spd="med">
    <p:wheel spokes="3"/>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arabia1">
            <a:extLst>
              <a:ext uri="{FF2B5EF4-FFF2-40B4-BE49-F238E27FC236}">
                <a16:creationId xmlns:a16="http://schemas.microsoft.com/office/drawing/2014/main" id="{CDED5A3F-EC0A-4007-9E00-AE54839246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Rectangle 2">
            <a:extLst>
              <a:ext uri="{FF2B5EF4-FFF2-40B4-BE49-F238E27FC236}">
                <a16:creationId xmlns:a16="http://schemas.microsoft.com/office/drawing/2014/main" id="{BE9FD570-13A6-4FB8-A80B-A19D7C6F4E19}"/>
              </a:ext>
            </a:extLst>
          </p:cNvPr>
          <p:cNvSpPr>
            <a:spLocks noGrp="1" noChangeArrowheads="1"/>
          </p:cNvSpPr>
          <p:nvPr>
            <p:ph type="title"/>
          </p:nvPr>
        </p:nvSpPr>
        <p:spPr>
          <a:xfrm>
            <a:off x="755650" y="2636838"/>
            <a:ext cx="8229600" cy="1143000"/>
          </a:xfrm>
        </p:spPr>
        <p:txBody>
          <a:bodyPr>
            <a:normAutofit fontScale="90000"/>
          </a:bodyPr>
          <a:lstStyle/>
          <a:p>
            <a:pPr eaLnBrk="1" hangingPunct="1"/>
            <a:r>
              <a:rPr lang="ro-RO" altLang="ro-RO" sz="4800">
                <a:solidFill>
                  <a:srgbClr val="FFFF00"/>
                </a:solidFill>
              </a:rPr>
              <a:t>INGREDIENTE DE BAZĂ ÎN BUCĂTĂRIA TURCEASCĂ</a:t>
            </a:r>
            <a:endParaRPr lang="en-US" altLang="ro-RO" sz="480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1143000"/>
            <a:ext cx="4724400" cy="3048000"/>
          </a:xfrm>
        </p:spPr>
        <p:txBody>
          <a:bodyPr>
            <a:normAutofit lnSpcReduction="10000"/>
          </a:bodyPr>
          <a:lstStyle/>
          <a:p>
            <a:pPr>
              <a:buNone/>
            </a:pPr>
            <a:r>
              <a:rPr lang="en-US" sz="2000" dirty="0">
                <a:solidFill>
                  <a:schemeClr val="accent3">
                    <a:lumMod val="50000"/>
                  </a:schemeClr>
                </a:solidFill>
                <a:latin typeface="Bradley Hand ITC" pitchFamily="66" charset="0"/>
              </a:rPr>
              <a:t>      </a:t>
            </a:r>
            <a:r>
              <a:rPr lang="vi-VN" sz="2000" dirty="0">
                <a:solidFill>
                  <a:schemeClr val="accent3">
                    <a:lumMod val="50000"/>
                  </a:schemeClr>
                </a:solidFill>
              </a:rPr>
              <a:t>Turcia ,cunoscută oficial ca Republica </a:t>
            </a:r>
            <a:r>
              <a:rPr lang="en-US" sz="2000" b="1" dirty="0" err="1">
                <a:solidFill>
                  <a:schemeClr val="accent3">
                    <a:lumMod val="50000"/>
                  </a:schemeClr>
                </a:solidFill>
                <a:latin typeface="Bradley Hand ITC" pitchFamily="66" charset="0"/>
              </a:rPr>
              <a:t>tU</a:t>
            </a:r>
            <a:r>
              <a:rPr lang="vi-VN" sz="2000" dirty="0">
                <a:solidFill>
                  <a:schemeClr val="accent3">
                    <a:lumMod val="50000"/>
                  </a:schemeClr>
                </a:solidFill>
              </a:rPr>
              <a:t>rcă, este o țară Euroasiatică mărginită de 8 țări: Bulgaria la N</a:t>
            </a:r>
            <a:r>
              <a:rPr lang="en-US" sz="2000" dirty="0">
                <a:solidFill>
                  <a:schemeClr val="accent3">
                    <a:lumMod val="50000"/>
                  </a:schemeClr>
                </a:solidFill>
                <a:latin typeface="Bradley Hand ITC" pitchFamily="66" charset="0"/>
              </a:rPr>
              <a:t>-</a:t>
            </a:r>
            <a:r>
              <a:rPr lang="vi-VN" sz="2000" dirty="0">
                <a:solidFill>
                  <a:schemeClr val="accent3">
                    <a:lumMod val="50000"/>
                  </a:schemeClr>
                </a:solidFill>
              </a:rPr>
              <a:t>V, Grecia la V, Georgia la NE, Armenia, Azerbaijan și Iran la E; și Irak și Siria la S</a:t>
            </a:r>
            <a:r>
              <a:rPr lang="en-US" sz="2000" dirty="0">
                <a:solidFill>
                  <a:schemeClr val="accent3">
                    <a:lumMod val="50000"/>
                  </a:schemeClr>
                </a:solidFill>
                <a:latin typeface="Bradley Hand ITC" pitchFamily="66" charset="0"/>
              </a:rPr>
              <a:t>-</a:t>
            </a:r>
            <a:r>
              <a:rPr lang="vi-VN" sz="2000" dirty="0">
                <a:solidFill>
                  <a:schemeClr val="accent3">
                    <a:lumMod val="50000"/>
                  </a:schemeClr>
                </a:solidFill>
              </a:rPr>
              <a:t>E</a:t>
            </a:r>
            <a:r>
              <a:rPr lang="en-US" sz="2000" dirty="0">
                <a:solidFill>
                  <a:schemeClr val="accent3">
                    <a:lumMod val="50000"/>
                  </a:schemeClr>
                </a:solidFill>
                <a:latin typeface="Bradley Hand ITC" pitchFamily="66" charset="0"/>
              </a:rPr>
              <a:t>.</a:t>
            </a:r>
          </a:p>
          <a:p>
            <a:pPr>
              <a:buNone/>
            </a:pPr>
            <a:r>
              <a:rPr lang="en-US" sz="2000" dirty="0">
                <a:solidFill>
                  <a:schemeClr val="accent3">
                    <a:lumMod val="50000"/>
                  </a:schemeClr>
                </a:solidFill>
                <a:latin typeface="Bradley Hand ITC" pitchFamily="66" charset="0"/>
              </a:rPr>
              <a:t>      </a:t>
            </a:r>
            <a:r>
              <a:rPr lang="vi-VN" sz="2000" dirty="0">
                <a:solidFill>
                  <a:schemeClr val="accent3">
                    <a:lumMod val="50000"/>
                  </a:schemeClr>
                </a:solidFill>
              </a:rPr>
              <a:t>Republica Turcă a fost întemeiată la 29 octombrie, 1923 din</a:t>
            </a:r>
            <a:r>
              <a:rPr lang="en-US" sz="2000" dirty="0">
                <a:solidFill>
                  <a:schemeClr val="accent3">
                    <a:lumMod val="50000"/>
                  </a:schemeClr>
                </a:solidFill>
                <a:latin typeface="Bradley Hand ITC" pitchFamily="66" charset="0"/>
              </a:rPr>
              <a:t> </a:t>
            </a:r>
            <a:r>
              <a:rPr lang="vi-VN" sz="2000" dirty="0">
                <a:solidFill>
                  <a:schemeClr val="accent3">
                    <a:lumMod val="50000"/>
                  </a:schemeClr>
                </a:solidFill>
              </a:rPr>
              <a:t>rămășițele Imperiului Otoman</a:t>
            </a:r>
            <a:r>
              <a:rPr lang="en-US" sz="2000" dirty="0">
                <a:solidFill>
                  <a:schemeClr val="accent3">
                    <a:lumMod val="50000"/>
                  </a:schemeClr>
                </a:solidFill>
                <a:latin typeface="Bradley Hand ITC" pitchFamily="66" charset="0"/>
              </a:rPr>
              <a:t> .</a:t>
            </a:r>
          </a:p>
          <a:p>
            <a:pPr>
              <a:buNone/>
            </a:pPr>
            <a:r>
              <a:rPr lang="en-US" sz="2000" dirty="0">
                <a:solidFill>
                  <a:schemeClr val="accent3">
                    <a:lumMod val="50000"/>
                  </a:schemeClr>
                </a:solidFill>
                <a:latin typeface="Bradley Hand ITC" pitchFamily="66" charset="0"/>
              </a:rPr>
              <a:t>      </a:t>
            </a:r>
          </a:p>
        </p:txBody>
      </p:sp>
      <p:sp>
        <p:nvSpPr>
          <p:cNvPr id="4" name="Rectangle 3"/>
          <p:cNvSpPr/>
          <p:nvPr/>
        </p:nvSpPr>
        <p:spPr>
          <a:xfrm>
            <a:off x="228600" y="228600"/>
            <a:ext cx="7686211" cy="830997"/>
          </a:xfrm>
          <a:prstGeom prst="rect">
            <a:avLst/>
          </a:prstGeom>
          <a:noFill/>
        </p:spPr>
        <p:txBody>
          <a:bodyPr wrap="square" lIns="91440" tIns="45720" rIns="91440" bIns="45720">
            <a:spAutoFit/>
          </a:bodyPr>
          <a:lstStyle/>
          <a:p>
            <a:pPr algn="ctr"/>
            <a:r>
              <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ASEZAREA TURCIEI</a:t>
            </a:r>
          </a:p>
        </p:txBody>
      </p:sp>
      <p:pic>
        <p:nvPicPr>
          <p:cNvPr id="1026" name="Picture 2" descr="C:\Users\Ioana\Desktop\tur.jpg"/>
          <p:cNvPicPr>
            <a:picLocks noChangeAspect="1" noChangeArrowheads="1"/>
          </p:cNvPicPr>
          <p:nvPr/>
        </p:nvPicPr>
        <p:blipFill>
          <a:blip r:embed="rId3"/>
          <a:srcRect/>
          <a:stretch>
            <a:fillRect/>
          </a:stretch>
        </p:blipFill>
        <p:spPr bwMode="auto">
          <a:xfrm>
            <a:off x="304800" y="1447800"/>
            <a:ext cx="3886200" cy="2220686"/>
          </a:xfrm>
          <a:prstGeom prst="rect">
            <a:avLst/>
          </a:prstGeom>
          <a:noFill/>
        </p:spPr>
      </p:pic>
      <p:sp>
        <p:nvSpPr>
          <p:cNvPr id="2" name="TextBox 1">
            <a:extLst>
              <a:ext uri="{FF2B5EF4-FFF2-40B4-BE49-F238E27FC236}">
                <a16:creationId xmlns:a16="http://schemas.microsoft.com/office/drawing/2014/main" id="{A1DA2594-B5DA-49B7-8054-ACC644988E20}"/>
              </a:ext>
            </a:extLst>
          </p:cNvPr>
          <p:cNvSpPr txBox="1"/>
          <p:nvPr/>
        </p:nvSpPr>
        <p:spPr>
          <a:xfrm>
            <a:off x="533400" y="3962400"/>
            <a:ext cx="8153400" cy="1477328"/>
          </a:xfrm>
          <a:prstGeom prst="rect">
            <a:avLst/>
          </a:prstGeom>
          <a:noFill/>
        </p:spPr>
        <p:txBody>
          <a:bodyPr wrap="square" rtlCol="0">
            <a:spAutoFit/>
          </a:bodyPr>
          <a:lstStyle/>
          <a:p>
            <a:pPr eaLnBrk="1" hangingPunct="1">
              <a:lnSpc>
                <a:spcPct val="80000"/>
              </a:lnSpc>
            </a:pPr>
            <a:r>
              <a:rPr lang="it-IT" altLang="ro-RO" sz="1800" b="1" dirty="0"/>
              <a:t>Marea majoritate a Turciei este compusă din teritoriul Asiatic al Anatoliei, o mare peninsulă muntoasă. Turcia Asiatică şi Turcia Europeană sunt separate de trei căi maritime de mare importanţă strategică: Marea Marmara, Strâmtoarea Bosfor şi Strâmtoarea Dardanele. Împreună, ele formează singura cale pe apă dintre Marea Neagră şi Marea Egee. </a:t>
            </a:r>
          </a:p>
          <a:p>
            <a:endParaRPr lang="ro-RO" dirty="0"/>
          </a:p>
        </p:txBody>
      </p:sp>
    </p:spTree>
  </p:cSld>
  <p:clrMapOvr>
    <a:masterClrMapping/>
  </p:clrMapOvr>
  <p:transition>
    <p:pull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9A05C25-9B40-4A12-B3A0-FF86F725B4BA}"/>
              </a:ext>
            </a:extLst>
          </p:cNvPr>
          <p:cNvSpPr>
            <a:spLocks noGrp="1" noChangeArrowheads="1"/>
          </p:cNvSpPr>
          <p:nvPr>
            <p:ph type="title"/>
          </p:nvPr>
        </p:nvSpPr>
        <p:spPr/>
        <p:txBody>
          <a:bodyPr/>
          <a:lstStyle/>
          <a:p>
            <a:pPr eaLnBrk="1" hangingPunct="1"/>
            <a:r>
              <a:rPr lang="ro-RO" altLang="ro-RO"/>
              <a:t>CARNEA</a:t>
            </a:r>
            <a:endParaRPr lang="en-US" altLang="ro-RO"/>
          </a:p>
        </p:txBody>
      </p:sp>
      <p:sp>
        <p:nvSpPr>
          <p:cNvPr id="7171" name="Rectangle 3">
            <a:extLst>
              <a:ext uri="{FF2B5EF4-FFF2-40B4-BE49-F238E27FC236}">
                <a16:creationId xmlns:a16="http://schemas.microsoft.com/office/drawing/2014/main" id="{FDA8468D-FCC9-4CA6-8E76-2BA7A4AA84A1}"/>
              </a:ext>
            </a:extLst>
          </p:cNvPr>
          <p:cNvSpPr>
            <a:spLocks noGrp="1" noChangeArrowheads="1"/>
          </p:cNvSpPr>
          <p:nvPr>
            <p:ph type="body" idx="1"/>
          </p:nvPr>
        </p:nvSpPr>
        <p:spPr>
          <a:xfrm>
            <a:off x="457200" y="1295400"/>
            <a:ext cx="8229600" cy="4830763"/>
          </a:xfrm>
        </p:spPr>
        <p:txBody>
          <a:bodyPr>
            <a:noAutofit/>
          </a:bodyPr>
          <a:lstStyle/>
          <a:p>
            <a:pPr eaLnBrk="1" hangingPunct="1">
              <a:lnSpc>
                <a:spcPct val="80000"/>
              </a:lnSpc>
            </a:pPr>
            <a:r>
              <a:rPr lang="it-IT" altLang="ro-RO" sz="2000" dirty="0"/>
              <a:t>Din gama cărnurilor, cea mai caracteristică pentru bucătăria turcească este carnea de oaie, care nu este la fel de grasă ca şi cea de la noi, întrucât în Turcia oile sunt crescute pentru carne, nu pentru lână. Carnea de porc este interzisă musulmanilor, astfel că veţi găsi mai ales miel, viţel şi foarte mult pui. În bucătăria turcească întâlnim frecvent carnea tocată. </a:t>
            </a:r>
          </a:p>
          <a:p>
            <a:pPr eaLnBrk="1" hangingPunct="1">
              <a:lnSpc>
                <a:spcPct val="80000"/>
              </a:lnSpc>
            </a:pPr>
            <a:r>
              <a:rPr lang="it-IT" altLang="ro-RO" sz="2000" dirty="0"/>
              <a:t>Carnea era de obicei consumată numai la nunţi şi în timpul sărbătorii Eid al-Adha (Sărbătoarea sacrificiului), sub formă de etli pilav (pilaf cu carne). Odată cu apariţia lanţurilor de fast-food şi introducerea producţiei industriale de carne, acest aliment a devenit parte integrantă din dieta zilnică a majorităţii turcilor sub formă, mai ales, de döner kebab. Însă chiar în ziua de azi principala modalitate de pregătire a cărnii este de a adăuga carnea tocată în cantităţi mici la feluri de mancare din legume, cum ar fi: fasole cu carne tocată .</a:t>
            </a:r>
          </a:p>
          <a:p>
            <a:pPr eaLnBrk="1" hangingPunct="1">
              <a:lnSpc>
                <a:spcPct val="80000"/>
              </a:lnSpc>
            </a:pPr>
            <a:r>
              <a:rPr lang="it-IT" altLang="ro-RO" sz="2000" dirty="0"/>
              <a:t>Carnea, în special sis kebabul, se pregăteşte marinată şi friptă la foc deschis. Turcii, în majoritate musulmani, consumă numai carne halaal (animalele din care provine sunt sacificate după o modalitate tradiţională). </a:t>
            </a:r>
          </a:p>
          <a:p>
            <a:pPr eaLnBrk="1" hangingPunct="1">
              <a:lnSpc>
                <a:spcPct val="80000"/>
              </a:lnSpc>
            </a:pPr>
            <a:r>
              <a:rPr lang="it-IT" altLang="ro-RO" sz="2000" dirty="0"/>
              <a:t>O delicatesă specifică este pastrama de vită . Cârnaţii tradiţionali, serviţi la micul dejun se numesc sucuk.</a:t>
            </a:r>
            <a:endParaRPr lang="en-US" altLang="ro-RO"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000CCB1-7BCF-4F0B-9603-69AF6D45FE49}"/>
              </a:ext>
            </a:extLst>
          </p:cNvPr>
          <p:cNvSpPr>
            <a:spLocks noGrp="1" noChangeArrowheads="1"/>
          </p:cNvSpPr>
          <p:nvPr>
            <p:ph type="title"/>
          </p:nvPr>
        </p:nvSpPr>
        <p:spPr/>
        <p:txBody>
          <a:bodyPr/>
          <a:lstStyle/>
          <a:p>
            <a:pPr eaLnBrk="1" hangingPunct="1"/>
            <a:r>
              <a:rPr lang="ro-RO" altLang="ro-RO"/>
              <a:t>LEGUME</a:t>
            </a:r>
            <a:endParaRPr lang="en-US" altLang="ro-RO"/>
          </a:p>
        </p:txBody>
      </p:sp>
      <p:sp>
        <p:nvSpPr>
          <p:cNvPr id="8195" name="Rectangle 3">
            <a:extLst>
              <a:ext uri="{FF2B5EF4-FFF2-40B4-BE49-F238E27FC236}">
                <a16:creationId xmlns:a16="http://schemas.microsoft.com/office/drawing/2014/main" id="{20092658-F389-4159-B89A-5E8BC12E0021}"/>
              </a:ext>
            </a:extLst>
          </p:cNvPr>
          <p:cNvSpPr>
            <a:spLocks noGrp="1" noChangeArrowheads="1"/>
          </p:cNvSpPr>
          <p:nvPr>
            <p:ph type="body" idx="1"/>
          </p:nvPr>
        </p:nvSpPr>
        <p:spPr/>
        <p:txBody>
          <a:bodyPr/>
          <a:lstStyle/>
          <a:p>
            <a:pPr eaLnBrk="1" hangingPunct="1">
              <a:lnSpc>
                <a:spcPct val="90000"/>
              </a:lnSpc>
              <a:buFontTx/>
              <a:buNone/>
            </a:pPr>
            <a:endParaRPr lang="it-IT" altLang="ro-RO" dirty="0"/>
          </a:p>
          <a:p>
            <a:pPr eaLnBrk="1" hangingPunct="1">
              <a:lnSpc>
                <a:spcPct val="90000"/>
              </a:lnSpc>
            </a:pPr>
            <a:r>
              <a:rPr lang="it-IT" altLang="ro-RO" dirty="0"/>
              <a:t>Principala legumă folosită în bucătaria turceasca este vânăta, indispensabilă pentru musaca sau imam bayildi (vinete umplute). Dar asta nu înseamnă că </a:t>
            </a:r>
            <a:r>
              <a:rPr lang="ro-RO" altLang="ro-RO" dirty="0"/>
              <a:t>în </a:t>
            </a:r>
            <a:r>
              <a:rPr lang="it-IT" altLang="ro-RO" dirty="0"/>
              <a:t>reţete nu </a:t>
            </a:r>
            <a:r>
              <a:rPr lang="ro-RO" altLang="ro-RO" dirty="0"/>
              <a:t>este</a:t>
            </a:r>
            <a:r>
              <a:rPr lang="it-IT" altLang="ro-RO" dirty="0"/>
              <a:t> loc şi pentru dovlecei, ardei graşi, spanac sau bame, pregătite cu un sos din anşoa şi suc de lămâie, amestecat cu ulei şi supă. </a:t>
            </a:r>
            <a:endParaRPr lang="en-US" altLang="ro-RO"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52DA98EC-9ABF-4EEE-BD59-C35F2C56B49B}"/>
              </a:ext>
            </a:extLst>
          </p:cNvPr>
          <p:cNvSpPr>
            <a:spLocks noGrp="1" noChangeArrowheads="1"/>
          </p:cNvSpPr>
          <p:nvPr>
            <p:ph type="body" idx="1"/>
          </p:nvPr>
        </p:nvSpPr>
        <p:spPr>
          <a:xfrm>
            <a:off x="539750" y="620713"/>
            <a:ext cx="8229600" cy="4525962"/>
          </a:xfrm>
        </p:spPr>
        <p:txBody>
          <a:bodyPr/>
          <a:lstStyle/>
          <a:p>
            <a:pPr algn="ctr" eaLnBrk="1" hangingPunct="1">
              <a:buFontTx/>
              <a:buNone/>
            </a:pPr>
            <a:r>
              <a:rPr lang="en-US" altLang="ro-RO" sz="6000" b="1">
                <a:solidFill>
                  <a:srgbClr val="FFFF00"/>
                </a:solidFill>
              </a:rPr>
              <a:t>BĂUTURI TRADIŢIONALE</a:t>
            </a:r>
          </a:p>
        </p:txBody>
      </p:sp>
      <p:pic>
        <p:nvPicPr>
          <p:cNvPr id="9219" name="Picture 4" descr="kusadasi-cafea-turceasca">
            <a:extLst>
              <a:ext uri="{FF2B5EF4-FFF2-40B4-BE49-F238E27FC236}">
                <a16:creationId xmlns:a16="http://schemas.microsoft.com/office/drawing/2014/main" id="{9BA9C1A0-0E6E-439A-9420-ECE9EF42D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708275"/>
            <a:ext cx="5545138"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ADAADF9-F82A-4828-9F95-42976A94AA8B}"/>
              </a:ext>
            </a:extLst>
          </p:cNvPr>
          <p:cNvSpPr>
            <a:spLocks noGrp="1" noChangeArrowheads="1"/>
          </p:cNvSpPr>
          <p:nvPr>
            <p:ph type="title"/>
          </p:nvPr>
        </p:nvSpPr>
        <p:spPr>
          <a:xfrm>
            <a:off x="457200" y="274638"/>
            <a:ext cx="8229600" cy="944562"/>
          </a:xfrm>
        </p:spPr>
        <p:txBody>
          <a:bodyPr/>
          <a:lstStyle/>
          <a:p>
            <a:pPr eaLnBrk="1" hangingPunct="1"/>
            <a:r>
              <a:rPr lang="en-US" altLang="ro-RO" sz="4000" dirty="0"/>
              <a:t>CAFEAUA TURCEASCĂ(KAHVA)</a:t>
            </a:r>
          </a:p>
        </p:txBody>
      </p:sp>
      <p:sp>
        <p:nvSpPr>
          <p:cNvPr id="10243" name="Rectangle 3">
            <a:extLst>
              <a:ext uri="{FF2B5EF4-FFF2-40B4-BE49-F238E27FC236}">
                <a16:creationId xmlns:a16="http://schemas.microsoft.com/office/drawing/2014/main" id="{DC56179F-C66B-404F-996E-FBB4BC44D954}"/>
              </a:ext>
            </a:extLst>
          </p:cNvPr>
          <p:cNvSpPr>
            <a:spLocks noGrp="1" noChangeArrowheads="1"/>
          </p:cNvSpPr>
          <p:nvPr>
            <p:ph type="body" idx="1"/>
          </p:nvPr>
        </p:nvSpPr>
        <p:spPr>
          <a:xfrm>
            <a:off x="457200" y="1412875"/>
            <a:ext cx="8229600" cy="5256213"/>
          </a:xfrm>
        </p:spPr>
        <p:txBody>
          <a:bodyPr>
            <a:normAutofit/>
          </a:bodyPr>
          <a:lstStyle/>
          <a:p>
            <a:pPr eaLnBrk="1" hangingPunct="1">
              <a:lnSpc>
                <a:spcPct val="80000"/>
              </a:lnSpc>
              <a:buFontTx/>
              <a:buNone/>
            </a:pPr>
            <a:r>
              <a:rPr lang="it-IT" altLang="ro-RO" sz="1800" b="1" dirty="0"/>
              <a:t>      </a:t>
            </a:r>
            <a:r>
              <a:rPr lang="it-IT" altLang="ro-RO" sz="2000" b="1" dirty="0"/>
              <a:t>Cafeaua este bautura naţională, iar, în medie, o persoană consumă cam zece ceşcute pe zi. Nu trebuie să ne speriem deoarece ceştile sunt mici. Ceştile tradiţionale nu au toartă şi sunt asemănătoare ceştilor de sake. Cultul cafelei este atât de înrădăcinat în preferinţele turcilor, încât până şi cuvântul pentru micul-dejun, are legătura cu băutura fiartă în ibric.  </a:t>
            </a:r>
          </a:p>
          <a:p>
            <a:pPr eaLnBrk="1" hangingPunct="1">
              <a:lnSpc>
                <a:spcPct val="80000"/>
              </a:lnSpc>
              <a:buFontTx/>
              <a:buNone/>
            </a:pPr>
            <a:r>
              <a:rPr lang="it-IT" altLang="ro-RO" sz="2000" b="1" dirty="0"/>
              <a:t>      Un proverb turcesc descrie cafeaua astfel: "Cafeaua trebuie să fie neagră ca iadul, tare ca moartea şi dulce ca dragostea."</a:t>
            </a:r>
          </a:p>
          <a:p>
            <a:pPr eaLnBrk="1" hangingPunct="1">
              <a:lnSpc>
                <a:spcPct val="80000"/>
              </a:lnSpc>
            </a:pPr>
            <a:r>
              <a:rPr lang="it-IT" altLang="ro-RO" sz="2000" b="1" dirty="0"/>
              <a:t>Cafeaua turcească este de fapt o modalitate specifică de preparare a cafelei, nu o varietate separată. Se foloseşte echipamentul specific, un ibric (ibrik), o linguriţă şi un aparat de încălzit. Ingredientele sunt: cafea macinată foarte fin, apă rece şi zahăr după gust (zahărul se adaugă în apă înainte de preparare). </a:t>
            </a:r>
          </a:p>
          <a:p>
            <a:pPr eaLnBrk="1" hangingPunct="1">
              <a:lnSpc>
                <a:spcPct val="80000"/>
              </a:lnSpc>
            </a:pPr>
            <a:r>
              <a:rPr lang="it-IT" altLang="ro-RO" sz="2000" b="1" dirty="0"/>
              <a:t>Toată cafeaua din ibric se toarnă în ceşti, dar nu se bea toată, se lasă zaţul gros. Mai apoi, ceaşca se pune pe farfuriuţa răsturnată pentru a se răci, iar modelele din zaţ se folosesc la ghicit.</a:t>
            </a:r>
          </a:p>
          <a:p>
            <a:pPr eaLnBrk="1" hangingPunct="1">
              <a:lnSpc>
                <a:spcPct val="80000"/>
              </a:lnSpc>
            </a:pPr>
            <a:r>
              <a:rPr lang="it-IT" altLang="ro-RO" sz="2000" b="1" dirty="0"/>
              <a:t>Cafeaua se bea încet alături de un pahar de apă sau lichior de mentă după cină. Nu se adaugă niciodată frişcă sau lapte.</a:t>
            </a:r>
            <a:endParaRPr lang="en-US" altLang="ro-RO" sz="20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eai ">
            <a:extLst>
              <a:ext uri="{FF2B5EF4-FFF2-40B4-BE49-F238E27FC236}">
                <a16:creationId xmlns:a16="http://schemas.microsoft.com/office/drawing/2014/main" id="{D6DEC2DB-FCF0-4225-A14F-5E02536A7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id="{E5966E44-7B84-4DA0-AFA4-76AA17208C45}"/>
              </a:ext>
            </a:extLst>
          </p:cNvPr>
          <p:cNvSpPr>
            <a:spLocks noGrp="1" noChangeArrowheads="1"/>
          </p:cNvSpPr>
          <p:nvPr>
            <p:ph type="title"/>
          </p:nvPr>
        </p:nvSpPr>
        <p:spPr/>
        <p:txBody>
          <a:bodyPr/>
          <a:lstStyle/>
          <a:p>
            <a:pPr eaLnBrk="1" hangingPunct="1"/>
            <a:r>
              <a:rPr lang="en-US" altLang="ro-RO" b="1">
                <a:solidFill>
                  <a:srgbClr val="000000"/>
                </a:solidFill>
              </a:rPr>
              <a:t>CEAIUL</a:t>
            </a:r>
          </a:p>
        </p:txBody>
      </p:sp>
      <p:sp>
        <p:nvSpPr>
          <p:cNvPr id="11268" name="Rectangle 3">
            <a:extLst>
              <a:ext uri="{FF2B5EF4-FFF2-40B4-BE49-F238E27FC236}">
                <a16:creationId xmlns:a16="http://schemas.microsoft.com/office/drawing/2014/main" id="{4EA72D78-CFBF-486F-9871-CFC09D7A0621}"/>
              </a:ext>
            </a:extLst>
          </p:cNvPr>
          <p:cNvSpPr>
            <a:spLocks noGrp="1" noChangeArrowheads="1"/>
          </p:cNvSpPr>
          <p:nvPr>
            <p:ph type="body" idx="1"/>
          </p:nvPr>
        </p:nvSpPr>
        <p:spPr/>
        <p:txBody>
          <a:bodyPr/>
          <a:lstStyle/>
          <a:p>
            <a:pPr eaLnBrk="1" hangingPunct="1">
              <a:buFontTx/>
              <a:buNone/>
            </a:pPr>
            <a:r>
              <a:rPr lang="it-IT" altLang="ro-RO" dirty="0"/>
              <a:t>   </a:t>
            </a:r>
            <a:r>
              <a:rPr lang="it-IT" altLang="ro-RO" b="1" dirty="0">
                <a:solidFill>
                  <a:srgbClr val="000000"/>
                </a:solidFill>
              </a:rPr>
              <a:t>Cea mai faimoasă băutură a Turciei este ceaiul. Se consumă foarte fierbinte vara pentru relaxare. Între mese şi la conversaţii, ceaiul negru este omniprezent, fiind element de socializare puternic. Se spune că un turc poate consuma până la 10 ceşti de ceai în fiecare </a:t>
            </a:r>
            <a:r>
              <a:rPr lang="ro-RO" altLang="ro-RO" b="1" dirty="0">
                <a:solidFill>
                  <a:srgbClr val="000000"/>
                </a:solidFill>
              </a:rPr>
              <a:t>zi.</a:t>
            </a:r>
            <a:endParaRPr lang="en-US" altLang="ro-RO" b="1" dirty="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A44E228-F53F-42E7-8D5C-77DF1D3BD8FC}"/>
              </a:ext>
            </a:extLst>
          </p:cNvPr>
          <p:cNvSpPr>
            <a:spLocks noGrp="1" noChangeArrowheads="1"/>
          </p:cNvSpPr>
          <p:nvPr>
            <p:ph type="title"/>
          </p:nvPr>
        </p:nvSpPr>
        <p:spPr>
          <a:xfrm>
            <a:off x="468313" y="260350"/>
            <a:ext cx="8229600" cy="1143000"/>
          </a:xfrm>
        </p:spPr>
        <p:txBody>
          <a:bodyPr/>
          <a:lstStyle/>
          <a:p>
            <a:pPr eaLnBrk="1" hangingPunct="1"/>
            <a:r>
              <a:rPr lang="en-US" altLang="ro-RO" sz="4800"/>
              <a:t>RAKI</a:t>
            </a:r>
          </a:p>
        </p:txBody>
      </p:sp>
      <p:sp>
        <p:nvSpPr>
          <p:cNvPr id="12291" name="Rectangle 3">
            <a:extLst>
              <a:ext uri="{FF2B5EF4-FFF2-40B4-BE49-F238E27FC236}">
                <a16:creationId xmlns:a16="http://schemas.microsoft.com/office/drawing/2014/main" id="{EA72CB07-87E9-4C7E-ADB2-CFC29564E5B8}"/>
              </a:ext>
            </a:extLst>
          </p:cNvPr>
          <p:cNvSpPr>
            <a:spLocks noGrp="1" noChangeArrowheads="1"/>
          </p:cNvSpPr>
          <p:nvPr>
            <p:ph type="body" idx="1"/>
          </p:nvPr>
        </p:nvSpPr>
        <p:spPr>
          <a:xfrm>
            <a:off x="3419475" y="925513"/>
            <a:ext cx="5267325" cy="5932487"/>
          </a:xfrm>
        </p:spPr>
        <p:txBody>
          <a:bodyPr/>
          <a:lstStyle/>
          <a:p>
            <a:pPr eaLnBrk="1" hangingPunct="1">
              <a:lnSpc>
                <a:spcPct val="80000"/>
              </a:lnSpc>
              <a:buFontTx/>
              <a:buNone/>
            </a:pPr>
            <a:endParaRPr lang="it-IT" altLang="ro-RO" sz="2400"/>
          </a:p>
          <a:p>
            <a:pPr eaLnBrk="1" hangingPunct="1">
              <a:lnSpc>
                <a:spcPct val="80000"/>
              </a:lnSpc>
            </a:pPr>
            <a:r>
              <a:rPr lang="it-IT" altLang="ro-RO" sz="2400"/>
              <a:t>În Turcia, fiind o naţiune majoritar islamică, nu se consuma alcool în vremurile de demult. În ziua de azi alcoolul se găseşte şi se consumă mult mai frecvent. Cea mai faimoasă băutură cu alcool se numeşte raki, băutura naţională a Turciei, cunoscută şi sub denumirea de “lapte de leu”, care devine opac atunci când este adaugată apă; rachiul merge cu diverse tipuri de meze. Se obţine în primul rând din struguri, prin metoda distilării, la care se adaugă anason. Orice masă „stropită” cu puţin raki, va fi una foarte veselă, datorită conţinutului ridicat de alcool.</a:t>
            </a:r>
            <a:endParaRPr lang="en-US" altLang="ro-RO" sz="2400"/>
          </a:p>
        </p:txBody>
      </p:sp>
      <p:pic>
        <p:nvPicPr>
          <p:cNvPr id="12292" name="Picture 4" descr="kendimden_300px-sak_raki">
            <a:extLst>
              <a:ext uri="{FF2B5EF4-FFF2-40B4-BE49-F238E27FC236}">
                <a16:creationId xmlns:a16="http://schemas.microsoft.com/office/drawing/2014/main" id="{19A4C448-B5EB-4B24-9797-86AD01305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0"/>
            <a:ext cx="3284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4CDA38A-A3AC-4A2B-BC4A-1FADE83CDF37}"/>
              </a:ext>
            </a:extLst>
          </p:cNvPr>
          <p:cNvSpPr>
            <a:spLocks noGrp="1" noChangeArrowheads="1"/>
          </p:cNvSpPr>
          <p:nvPr>
            <p:ph type="title"/>
          </p:nvPr>
        </p:nvSpPr>
        <p:spPr>
          <a:xfrm>
            <a:off x="-2124075" y="260350"/>
            <a:ext cx="8229600" cy="1143000"/>
          </a:xfrm>
        </p:spPr>
        <p:txBody>
          <a:bodyPr/>
          <a:lstStyle/>
          <a:p>
            <a:pPr eaLnBrk="1" hangingPunct="1"/>
            <a:r>
              <a:rPr lang="en-US" altLang="ro-RO"/>
              <a:t>AYRAN</a:t>
            </a:r>
          </a:p>
        </p:txBody>
      </p:sp>
      <p:sp>
        <p:nvSpPr>
          <p:cNvPr id="13315" name="Rectangle 3">
            <a:extLst>
              <a:ext uri="{FF2B5EF4-FFF2-40B4-BE49-F238E27FC236}">
                <a16:creationId xmlns:a16="http://schemas.microsoft.com/office/drawing/2014/main" id="{0B8BD8CF-E485-45A9-9DA1-057A47E00154}"/>
              </a:ext>
            </a:extLst>
          </p:cNvPr>
          <p:cNvSpPr>
            <a:spLocks noGrp="1" noChangeArrowheads="1"/>
          </p:cNvSpPr>
          <p:nvPr>
            <p:ph type="body" idx="1"/>
          </p:nvPr>
        </p:nvSpPr>
        <p:spPr>
          <a:xfrm>
            <a:off x="0" y="1600200"/>
            <a:ext cx="4427538" cy="4997450"/>
          </a:xfrm>
        </p:spPr>
        <p:txBody>
          <a:bodyPr/>
          <a:lstStyle/>
          <a:p>
            <a:pPr eaLnBrk="1" hangingPunct="1">
              <a:lnSpc>
                <a:spcPct val="80000"/>
              </a:lnSpc>
            </a:pPr>
            <a:r>
              <a:rPr lang="it-IT" altLang="ro-RO" sz="2800" dirty="0"/>
              <a:t>Ayranul este o băutură foarte populară, făcută dintr-un amestec de iaurt şi apă. Iaurtul folosit este gras, preparat din lapte de oaie, cu un gust saţios. Se adaugă de obicei sare pentru aromă şi uneori piper negru. Se serveşte rece, alături de döner kebab.</a:t>
            </a:r>
            <a:endParaRPr lang="en-US" altLang="ro-RO" sz="2800" dirty="0"/>
          </a:p>
        </p:txBody>
      </p:sp>
      <p:pic>
        <p:nvPicPr>
          <p:cNvPr id="13316" name="Picture 4" descr="AyranGetrank">
            <a:extLst>
              <a:ext uri="{FF2B5EF4-FFF2-40B4-BE49-F238E27FC236}">
                <a16:creationId xmlns:a16="http://schemas.microsoft.com/office/drawing/2014/main" id="{47C7EF8C-D1F4-478F-AE07-DF47A172E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0"/>
            <a:ext cx="4284662"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707001-Ayran_the_turkish_yogurt-Turkey">
            <a:extLst>
              <a:ext uri="{FF2B5EF4-FFF2-40B4-BE49-F238E27FC236}">
                <a16:creationId xmlns:a16="http://schemas.microsoft.com/office/drawing/2014/main" id="{C8D305CE-C372-4EC4-B13E-E0FF31329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573463"/>
            <a:ext cx="4284662"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turcia2">
            <a:extLst>
              <a:ext uri="{FF2B5EF4-FFF2-40B4-BE49-F238E27FC236}">
                <a16:creationId xmlns:a16="http://schemas.microsoft.com/office/drawing/2014/main" id="{32E14E03-099F-40B3-A171-CF5D2270E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id="{341D58D5-C646-46CB-A221-A71C200E3A0B}"/>
              </a:ext>
            </a:extLst>
          </p:cNvPr>
          <p:cNvSpPr>
            <a:spLocks noGrp="1" noChangeArrowheads="1"/>
          </p:cNvSpPr>
          <p:nvPr>
            <p:ph type="body" idx="1"/>
          </p:nvPr>
        </p:nvSpPr>
        <p:spPr>
          <a:xfrm>
            <a:off x="611188" y="2781300"/>
            <a:ext cx="8229600" cy="4525963"/>
          </a:xfrm>
        </p:spPr>
        <p:txBody>
          <a:bodyPr/>
          <a:lstStyle/>
          <a:p>
            <a:pPr algn="ctr" eaLnBrk="1" hangingPunct="1"/>
            <a:r>
              <a:rPr lang="en-US" altLang="ro-RO" sz="5400" b="1"/>
              <a:t>PRINCIPALELE MESE ALE ZILEI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0574D96-4135-4B27-820C-75DB9AD34AF7}"/>
              </a:ext>
            </a:extLst>
          </p:cNvPr>
          <p:cNvSpPr>
            <a:spLocks noGrp="1" noChangeArrowheads="1"/>
          </p:cNvSpPr>
          <p:nvPr>
            <p:ph type="title"/>
          </p:nvPr>
        </p:nvSpPr>
        <p:spPr>
          <a:xfrm>
            <a:off x="250825" y="0"/>
            <a:ext cx="8229600" cy="1143000"/>
          </a:xfrm>
        </p:spPr>
        <p:txBody>
          <a:bodyPr/>
          <a:lstStyle/>
          <a:p>
            <a:pPr eaLnBrk="1" hangingPunct="1"/>
            <a:r>
              <a:rPr lang="en-US" altLang="ro-RO"/>
              <a:t>MICUL DEJUN</a:t>
            </a:r>
          </a:p>
        </p:txBody>
      </p:sp>
      <p:sp>
        <p:nvSpPr>
          <p:cNvPr id="15363" name="Rectangle 3">
            <a:extLst>
              <a:ext uri="{FF2B5EF4-FFF2-40B4-BE49-F238E27FC236}">
                <a16:creationId xmlns:a16="http://schemas.microsoft.com/office/drawing/2014/main" id="{52EFB2C8-867D-4396-9475-3EBA8E411767}"/>
              </a:ext>
            </a:extLst>
          </p:cNvPr>
          <p:cNvSpPr>
            <a:spLocks noGrp="1" noChangeArrowheads="1"/>
          </p:cNvSpPr>
          <p:nvPr>
            <p:ph type="body" idx="1"/>
          </p:nvPr>
        </p:nvSpPr>
        <p:spPr>
          <a:xfrm>
            <a:off x="539750" y="981075"/>
            <a:ext cx="8229600" cy="5589588"/>
          </a:xfrm>
        </p:spPr>
        <p:txBody>
          <a:bodyPr>
            <a:normAutofit/>
          </a:bodyPr>
          <a:lstStyle/>
          <a:p>
            <a:pPr eaLnBrk="1" hangingPunct="1">
              <a:lnSpc>
                <a:spcPct val="80000"/>
              </a:lnSpc>
            </a:pPr>
            <a:r>
              <a:rPr lang="it-IT" altLang="ro-RO" b="1" dirty="0"/>
              <a:t>Un mic dejun turcesc constă în: brânză, miere, dulceaţă, (Antalya este faimoasa si pentru dulceţurile sale), măsline negre şi verzi, salam, ouă, unt, roşii şi castraveţi, pâine. Poţi de asemenea să serveşti fresh de portocale, fructe de sezon, iaurt, produse de patiserie. Bautura nelipsită din micul dejun turcesc este ceaiul.</a:t>
            </a:r>
            <a:endParaRPr lang="ro-RO" altLang="ro-RO"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5176100-86B7-4ACB-B597-7C84C9F79527}"/>
              </a:ext>
            </a:extLst>
          </p:cNvPr>
          <p:cNvSpPr>
            <a:spLocks noGrp="1" noChangeArrowheads="1"/>
          </p:cNvSpPr>
          <p:nvPr>
            <p:ph type="title"/>
          </p:nvPr>
        </p:nvSpPr>
        <p:spPr/>
        <p:txBody>
          <a:bodyPr/>
          <a:lstStyle/>
          <a:p>
            <a:pPr eaLnBrk="1" hangingPunct="1"/>
            <a:r>
              <a:rPr lang="en-US" altLang="ro-RO"/>
              <a:t>PRÂNZUL</a:t>
            </a:r>
          </a:p>
        </p:txBody>
      </p:sp>
      <p:sp>
        <p:nvSpPr>
          <p:cNvPr id="16387" name="Rectangle 3">
            <a:extLst>
              <a:ext uri="{FF2B5EF4-FFF2-40B4-BE49-F238E27FC236}">
                <a16:creationId xmlns:a16="http://schemas.microsoft.com/office/drawing/2014/main" id="{EB3356F1-2949-4060-8451-4166B4A0B745}"/>
              </a:ext>
            </a:extLst>
          </p:cNvPr>
          <p:cNvSpPr>
            <a:spLocks noGrp="1" noChangeArrowheads="1"/>
          </p:cNvSpPr>
          <p:nvPr>
            <p:ph type="body" idx="1"/>
          </p:nvPr>
        </p:nvSpPr>
        <p:spPr>
          <a:xfrm>
            <a:off x="468313" y="1341438"/>
            <a:ext cx="8229600" cy="5068887"/>
          </a:xfrm>
        </p:spPr>
        <p:txBody>
          <a:bodyPr/>
          <a:lstStyle/>
          <a:p>
            <a:pPr eaLnBrk="1" hangingPunct="1">
              <a:lnSpc>
                <a:spcPct val="90000"/>
              </a:lnSpc>
              <a:buFontTx/>
              <a:buNone/>
            </a:pPr>
            <a:endParaRPr lang="it-IT" altLang="ro-RO" sz="2400" dirty="0"/>
          </a:p>
          <a:p>
            <a:pPr eaLnBrk="1" hangingPunct="1">
              <a:lnSpc>
                <a:spcPct val="90000"/>
              </a:lnSpc>
            </a:pPr>
            <a:r>
              <a:rPr lang="it-IT" altLang="ro-RO" sz="2400" dirty="0"/>
              <a:t>Masa de pr</a:t>
            </a:r>
            <a:r>
              <a:rPr lang="ro-RO" altLang="ro-RO" sz="2400" dirty="0"/>
              <a:t>â</a:t>
            </a:r>
            <a:r>
              <a:rPr lang="it-IT" altLang="ro-RO" sz="2400" dirty="0"/>
              <a:t>nz nu este de obicei masa principal</a:t>
            </a:r>
            <a:r>
              <a:rPr lang="ro-RO" altLang="ro-RO" sz="2400" dirty="0"/>
              <a:t>ă</a:t>
            </a:r>
            <a:r>
              <a:rPr lang="it-IT" altLang="ro-RO" sz="2400" dirty="0"/>
              <a:t> a zilei, </a:t>
            </a:r>
            <a:r>
              <a:rPr lang="ro-RO" altLang="ro-RO" sz="2400" dirty="0"/>
              <a:t>ș</a:t>
            </a:r>
            <a:r>
              <a:rPr lang="it-IT" altLang="ro-RO" sz="2400" dirty="0"/>
              <a:t>i de aceea de obicei turcii m</a:t>
            </a:r>
            <a:r>
              <a:rPr lang="ro-RO" altLang="ro-RO" sz="2400" dirty="0"/>
              <a:t>ă</a:t>
            </a:r>
            <a:r>
              <a:rPr lang="it-IT" altLang="ro-RO" sz="2400" dirty="0"/>
              <a:t>n</a:t>
            </a:r>
            <a:r>
              <a:rPr lang="ro-RO" altLang="ro-RO" sz="2400" dirty="0"/>
              <a:t>â</a:t>
            </a:r>
            <a:r>
              <a:rPr lang="it-IT" altLang="ro-RO" sz="2400" dirty="0"/>
              <a:t>nc</a:t>
            </a:r>
            <a:r>
              <a:rPr lang="ro-RO" altLang="ro-RO" sz="2400" dirty="0"/>
              <a:t>ă </a:t>
            </a:r>
            <a:r>
              <a:rPr lang="it-IT" altLang="ro-RO" sz="2400" dirty="0"/>
              <a:t>supe sau salate</a:t>
            </a:r>
            <a:r>
              <a:rPr lang="ro-RO" altLang="ro-RO" sz="2400" dirty="0"/>
              <a:t>,</a:t>
            </a:r>
            <a:r>
              <a:rPr lang="it-IT" altLang="ro-RO" sz="2400" dirty="0"/>
              <a:t> desert, iar felurile de m</a:t>
            </a:r>
            <a:r>
              <a:rPr lang="ro-RO" altLang="ro-RO" sz="2400" dirty="0"/>
              <a:t>â</a:t>
            </a:r>
            <a:r>
              <a:rPr lang="it-IT" altLang="ro-RO" sz="2400" dirty="0"/>
              <a:t>ncare cu carne, care iau mult timp de preparare, sunt l</a:t>
            </a:r>
            <a:r>
              <a:rPr lang="ro-RO" altLang="ro-RO" sz="2400" dirty="0"/>
              <a:t>ă</a:t>
            </a:r>
            <a:r>
              <a:rPr lang="it-IT" altLang="ro-RO" sz="2400" dirty="0"/>
              <a:t>sate pentru cin</a:t>
            </a:r>
            <a:r>
              <a:rPr lang="ro-RO" altLang="ro-RO" sz="2400" dirty="0"/>
              <a:t>ă</a:t>
            </a:r>
            <a:r>
              <a:rPr lang="it-IT" altLang="ro-RO" sz="2400" dirty="0"/>
              <a:t>.</a:t>
            </a:r>
          </a:p>
          <a:p>
            <a:pPr eaLnBrk="1" hangingPunct="1">
              <a:lnSpc>
                <a:spcPct val="90000"/>
              </a:lnSpc>
            </a:pPr>
            <a:r>
              <a:rPr lang="it-IT" altLang="ro-RO" sz="2400" dirty="0"/>
              <a:t>Kebab-ul este preferat pentru prânz. Toţi stim ce este kebab-ul, dar ar trebui să ştiţi că se poate servi şi cu pâine şi la farfurie cu garnitură de orez. Mai puteţi servi: chifteluţe, pitta, lahmacun (cunoscută ca pizza turcească), pilaf, pui cu vinete şi ardei, peşte la grătar, renumita prizolla (miel făcut la grill şi condimentat) sau sucuk (un cârnaţ foarte bine condimentat) şi ayran (o bautură obţinută dintr-un mix de iaurt, apa şi sare).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Content Placeholder 2"/>
          <p:cNvSpPr>
            <a:spLocks noGrp="1"/>
          </p:cNvSpPr>
          <p:nvPr>
            <p:ph idx="4294967295"/>
          </p:nvPr>
        </p:nvSpPr>
        <p:spPr>
          <a:xfrm>
            <a:off x="609600" y="2438400"/>
            <a:ext cx="8534400" cy="4267200"/>
          </a:xfrm>
        </p:spPr>
        <p:txBody>
          <a:bodyPr>
            <a:normAutofit fontScale="70000" lnSpcReduction="20000"/>
          </a:bodyPr>
          <a:lstStyle/>
          <a:p>
            <a:r>
              <a:rPr lang="it-IT" sz="2600" dirty="0">
                <a:solidFill>
                  <a:srgbClr val="0070C0"/>
                </a:solidFill>
                <a:latin typeface="Segoe Print" pitchFamily="2" charset="0"/>
              </a:rPr>
              <a:t>Turcia este impartita in 81 de provincii .Fiecare provincie este impartita in subprovincii .</a:t>
            </a:r>
            <a:r>
              <a:rPr lang="vi-VN" sz="2600" dirty="0">
                <a:solidFill>
                  <a:srgbClr val="0070C0"/>
                </a:solidFill>
              </a:rPr>
              <a:t>Provincia poartă de obicei același nume cu capitala acesteia, considerată subprovincia centrală</a:t>
            </a:r>
            <a:r>
              <a:rPr lang="en-US" sz="2600" dirty="0">
                <a:solidFill>
                  <a:srgbClr val="0070C0"/>
                </a:solidFill>
                <a:latin typeface="Segoe Print" pitchFamily="2" charset="0"/>
              </a:rPr>
              <a:t> .</a:t>
            </a:r>
            <a:endParaRPr lang="it-IT" sz="2600" dirty="0">
              <a:solidFill>
                <a:srgbClr val="0070C0"/>
              </a:solidFill>
              <a:latin typeface="Segoe Print" pitchFamily="2" charset="0"/>
            </a:endParaRPr>
          </a:p>
          <a:p>
            <a:endParaRPr lang="it-IT" sz="2600" dirty="0">
              <a:solidFill>
                <a:schemeClr val="accent4">
                  <a:lumMod val="60000"/>
                  <a:lumOff val="40000"/>
                </a:schemeClr>
              </a:solidFill>
              <a:latin typeface="Segoe Print" pitchFamily="2" charset="0"/>
            </a:endParaRPr>
          </a:p>
          <a:p>
            <a:r>
              <a:rPr lang="it-IT" sz="2600" dirty="0">
                <a:solidFill>
                  <a:schemeClr val="accent4">
                    <a:lumMod val="60000"/>
                    <a:lumOff val="40000"/>
                  </a:schemeClr>
                </a:solidFill>
                <a:latin typeface="Segoe Print" pitchFamily="2" charset="0"/>
              </a:rPr>
              <a:t>Tigrul si Eufratul curg din estul Turciei pentru a se varsa in Golful Persic.</a:t>
            </a:r>
          </a:p>
          <a:p>
            <a:pPr>
              <a:buNone/>
            </a:pPr>
            <a:r>
              <a:rPr lang="en-US" sz="2600" dirty="0">
                <a:solidFill>
                  <a:srgbClr val="00B050"/>
                </a:solidFill>
                <a:latin typeface="Segoe Print" pitchFamily="2" charset="0"/>
              </a:rPr>
              <a:t>      ANKARA a </a:t>
            </a:r>
            <a:r>
              <a:rPr lang="en-US" sz="2600" dirty="0" err="1">
                <a:solidFill>
                  <a:srgbClr val="00B050"/>
                </a:solidFill>
                <a:latin typeface="Segoe Print" pitchFamily="2" charset="0"/>
              </a:rPr>
              <a:t>devenit</a:t>
            </a:r>
            <a:r>
              <a:rPr lang="en-US" sz="2600" dirty="0">
                <a:solidFill>
                  <a:srgbClr val="00B050"/>
                </a:solidFill>
                <a:latin typeface="Segoe Print" pitchFamily="2" charset="0"/>
              </a:rPr>
              <a:t> </a:t>
            </a:r>
            <a:r>
              <a:rPr lang="en-US" sz="2600" dirty="0" err="1">
                <a:solidFill>
                  <a:srgbClr val="00B050"/>
                </a:solidFill>
                <a:latin typeface="Segoe Print" pitchFamily="2" charset="0"/>
              </a:rPr>
              <a:t>capitala</a:t>
            </a:r>
            <a:r>
              <a:rPr lang="en-US" sz="2600" dirty="0">
                <a:solidFill>
                  <a:srgbClr val="00B050"/>
                </a:solidFill>
                <a:latin typeface="Segoe Print" pitchFamily="2" charset="0"/>
              </a:rPr>
              <a:t> </a:t>
            </a:r>
            <a:r>
              <a:rPr lang="en-US" sz="2600" dirty="0" err="1">
                <a:solidFill>
                  <a:srgbClr val="00B050"/>
                </a:solidFill>
                <a:latin typeface="Segoe Print" pitchFamily="2" charset="0"/>
              </a:rPr>
              <a:t>Turciei</a:t>
            </a:r>
            <a:r>
              <a:rPr lang="en-US" sz="2600" dirty="0">
                <a:solidFill>
                  <a:srgbClr val="00B050"/>
                </a:solidFill>
                <a:latin typeface="Segoe Print" pitchFamily="2" charset="0"/>
              </a:rPr>
              <a:t> </a:t>
            </a:r>
            <a:r>
              <a:rPr lang="en-US" sz="2600" dirty="0" err="1">
                <a:solidFill>
                  <a:srgbClr val="00B050"/>
                </a:solidFill>
                <a:latin typeface="Segoe Print" pitchFamily="2" charset="0"/>
              </a:rPr>
              <a:t>datorita</a:t>
            </a:r>
            <a:r>
              <a:rPr lang="en-US" sz="2600" dirty="0">
                <a:solidFill>
                  <a:srgbClr val="00B050"/>
                </a:solidFill>
                <a:latin typeface="Segoe Print" pitchFamily="2" charset="0"/>
              </a:rPr>
              <a:t> </a:t>
            </a:r>
            <a:r>
              <a:rPr lang="en-US" sz="2600" dirty="0" err="1">
                <a:solidFill>
                  <a:srgbClr val="00B050"/>
                </a:solidFill>
                <a:latin typeface="Segoe Print" pitchFamily="2" charset="0"/>
              </a:rPr>
              <a:t>pozitiei</a:t>
            </a:r>
            <a:r>
              <a:rPr lang="en-US" sz="2600" dirty="0">
                <a:solidFill>
                  <a:srgbClr val="00B050"/>
                </a:solidFill>
                <a:latin typeface="Segoe Print" pitchFamily="2" charset="0"/>
              </a:rPr>
              <a:t> sale </a:t>
            </a:r>
            <a:r>
              <a:rPr lang="en-US" sz="2600" dirty="0" err="1">
                <a:solidFill>
                  <a:srgbClr val="00B050"/>
                </a:solidFill>
                <a:latin typeface="Segoe Print" pitchFamily="2" charset="0"/>
              </a:rPr>
              <a:t>centrale</a:t>
            </a:r>
            <a:r>
              <a:rPr lang="en-US" sz="2600" dirty="0">
                <a:solidFill>
                  <a:srgbClr val="00B050"/>
                </a:solidFill>
                <a:latin typeface="Segoe Print" pitchFamily="2" charset="0"/>
              </a:rPr>
              <a:t> </a:t>
            </a:r>
            <a:r>
              <a:rPr lang="en-US" sz="2600" dirty="0" err="1">
                <a:solidFill>
                  <a:srgbClr val="00B050"/>
                </a:solidFill>
                <a:latin typeface="Segoe Print" pitchFamily="2" charset="0"/>
              </a:rPr>
              <a:t>fata</a:t>
            </a:r>
            <a:r>
              <a:rPr lang="en-US" sz="2600" dirty="0">
                <a:solidFill>
                  <a:srgbClr val="00B050"/>
                </a:solidFill>
                <a:latin typeface="Segoe Print" pitchFamily="2" charset="0"/>
              </a:rPr>
              <a:t> de </a:t>
            </a:r>
            <a:r>
              <a:rPr lang="en-US" sz="2600" dirty="0" err="1">
                <a:solidFill>
                  <a:srgbClr val="00B050"/>
                </a:solidFill>
                <a:latin typeface="Segoe Print" pitchFamily="2" charset="0"/>
              </a:rPr>
              <a:t>pozitia</a:t>
            </a:r>
            <a:r>
              <a:rPr lang="en-US" sz="2600" dirty="0">
                <a:solidFill>
                  <a:srgbClr val="00B050"/>
                </a:solidFill>
                <a:latin typeface="Segoe Print" pitchFamily="2" charset="0"/>
              </a:rPr>
              <a:t> </a:t>
            </a:r>
            <a:r>
              <a:rPr lang="en-US" sz="2600" dirty="0" err="1">
                <a:solidFill>
                  <a:srgbClr val="00B050"/>
                </a:solidFill>
                <a:latin typeface="Segoe Print" pitchFamily="2" charset="0"/>
              </a:rPr>
              <a:t>periferica</a:t>
            </a:r>
            <a:r>
              <a:rPr lang="en-US" sz="2600" dirty="0">
                <a:solidFill>
                  <a:srgbClr val="00B050"/>
                </a:solidFill>
                <a:latin typeface="Segoe Print" pitchFamily="2" charset="0"/>
              </a:rPr>
              <a:t> a </a:t>
            </a:r>
            <a:r>
              <a:rPr lang="en-US" sz="2600" dirty="0" err="1">
                <a:solidFill>
                  <a:srgbClr val="00B050"/>
                </a:solidFill>
                <a:latin typeface="Segoe Print" pitchFamily="2" charset="0"/>
              </a:rPr>
              <a:t>vechii</a:t>
            </a:r>
            <a:r>
              <a:rPr lang="en-US" sz="2600" dirty="0">
                <a:solidFill>
                  <a:srgbClr val="00B050"/>
                </a:solidFill>
                <a:latin typeface="Segoe Print" pitchFamily="2" charset="0"/>
              </a:rPr>
              <a:t> </a:t>
            </a:r>
            <a:r>
              <a:rPr lang="en-US" sz="2600" dirty="0" err="1">
                <a:solidFill>
                  <a:srgbClr val="00B050"/>
                </a:solidFill>
                <a:latin typeface="Segoe Print" pitchFamily="2" charset="0"/>
              </a:rPr>
              <a:t>capitale</a:t>
            </a:r>
            <a:r>
              <a:rPr lang="en-US" sz="2600" dirty="0">
                <a:solidFill>
                  <a:srgbClr val="00B050"/>
                </a:solidFill>
                <a:latin typeface="Segoe Print" pitchFamily="2" charset="0"/>
              </a:rPr>
              <a:t>, Istanbul. Este un </a:t>
            </a:r>
            <a:r>
              <a:rPr lang="en-US" sz="2600" dirty="0" err="1">
                <a:solidFill>
                  <a:srgbClr val="00B050"/>
                </a:solidFill>
                <a:latin typeface="Segoe Print" pitchFamily="2" charset="0"/>
              </a:rPr>
              <a:t>centru</a:t>
            </a:r>
            <a:r>
              <a:rPr lang="en-US" sz="2600" dirty="0">
                <a:solidFill>
                  <a:srgbClr val="00B050"/>
                </a:solidFill>
                <a:latin typeface="Segoe Print" pitchFamily="2" charset="0"/>
              </a:rPr>
              <a:t> politic, </a:t>
            </a:r>
            <a:r>
              <a:rPr lang="en-US" sz="2600" dirty="0" err="1">
                <a:solidFill>
                  <a:srgbClr val="00B050"/>
                </a:solidFill>
                <a:latin typeface="Segoe Print" pitchFamily="2" charset="0"/>
              </a:rPr>
              <a:t>administrativ</a:t>
            </a:r>
            <a:r>
              <a:rPr lang="en-US" sz="2600" dirty="0">
                <a:solidFill>
                  <a:srgbClr val="00B050"/>
                </a:solidFill>
                <a:latin typeface="Segoe Print" pitchFamily="2" charset="0"/>
              </a:rPr>
              <a:t>, </a:t>
            </a:r>
            <a:r>
              <a:rPr lang="en-US" sz="2600" dirty="0" err="1">
                <a:solidFill>
                  <a:srgbClr val="00B050"/>
                </a:solidFill>
                <a:latin typeface="Segoe Print" pitchFamily="2" charset="0"/>
              </a:rPr>
              <a:t>universitar</a:t>
            </a:r>
            <a:r>
              <a:rPr lang="en-US" sz="2600" dirty="0">
                <a:solidFill>
                  <a:srgbClr val="00B050"/>
                </a:solidFill>
                <a:latin typeface="Segoe Print" pitchFamily="2" charset="0"/>
              </a:rPr>
              <a:t> </a:t>
            </a:r>
            <a:r>
              <a:rPr lang="en-US" sz="2600" dirty="0" err="1">
                <a:solidFill>
                  <a:srgbClr val="00B050"/>
                </a:solidFill>
                <a:latin typeface="Segoe Print" pitchFamily="2" charset="0"/>
              </a:rPr>
              <a:t>si</a:t>
            </a:r>
            <a:r>
              <a:rPr lang="en-US" sz="2600" dirty="0">
                <a:solidFill>
                  <a:srgbClr val="00B050"/>
                </a:solidFill>
                <a:latin typeface="Segoe Print" pitchFamily="2" charset="0"/>
              </a:rPr>
              <a:t> </a:t>
            </a:r>
            <a:r>
              <a:rPr lang="en-US" sz="2600" dirty="0" err="1">
                <a:solidFill>
                  <a:srgbClr val="00B050"/>
                </a:solidFill>
                <a:latin typeface="Segoe Print" pitchFamily="2" charset="0"/>
              </a:rPr>
              <a:t>financiar</a:t>
            </a:r>
            <a:r>
              <a:rPr lang="en-US" sz="2600" dirty="0">
                <a:solidFill>
                  <a:srgbClr val="00B050"/>
                </a:solidFill>
                <a:latin typeface="Segoe Print" pitchFamily="2" charset="0"/>
              </a:rPr>
              <a:t>.</a:t>
            </a:r>
          </a:p>
          <a:p>
            <a:endParaRPr lang="en-US" sz="2600" dirty="0">
              <a:solidFill>
                <a:schemeClr val="accent3">
                  <a:lumMod val="60000"/>
                  <a:lumOff val="40000"/>
                </a:schemeClr>
              </a:solidFill>
              <a:latin typeface="Segoe Print" pitchFamily="2" charset="0"/>
            </a:endParaRPr>
          </a:p>
          <a:p>
            <a:r>
              <a:rPr lang="en-US" sz="2600" dirty="0" err="1">
                <a:solidFill>
                  <a:schemeClr val="accent3">
                    <a:lumMod val="60000"/>
                    <a:lumOff val="40000"/>
                  </a:schemeClr>
                </a:solidFill>
                <a:highlight>
                  <a:srgbClr val="000080"/>
                </a:highlight>
                <a:latin typeface="Segoe Print" pitchFamily="2" charset="0"/>
              </a:rPr>
              <a:t>Cea</a:t>
            </a:r>
            <a:r>
              <a:rPr lang="en-US" sz="2600" dirty="0">
                <a:solidFill>
                  <a:schemeClr val="accent3">
                    <a:lumMod val="60000"/>
                    <a:lumOff val="40000"/>
                  </a:schemeClr>
                </a:solidFill>
                <a:highlight>
                  <a:srgbClr val="000080"/>
                </a:highlight>
                <a:latin typeface="Segoe Print" pitchFamily="2" charset="0"/>
              </a:rPr>
              <a:t> </a:t>
            </a:r>
            <a:r>
              <a:rPr lang="en-US" sz="2600" dirty="0" err="1">
                <a:solidFill>
                  <a:schemeClr val="accent3">
                    <a:lumMod val="60000"/>
                    <a:lumOff val="40000"/>
                  </a:schemeClr>
                </a:solidFill>
                <a:highlight>
                  <a:srgbClr val="000080"/>
                </a:highlight>
                <a:latin typeface="Segoe Print" pitchFamily="2" charset="0"/>
              </a:rPr>
              <a:t>mai</a:t>
            </a:r>
            <a:r>
              <a:rPr lang="en-US" sz="2600" dirty="0">
                <a:solidFill>
                  <a:schemeClr val="accent3">
                    <a:lumMod val="60000"/>
                    <a:lumOff val="40000"/>
                  </a:schemeClr>
                </a:solidFill>
                <a:highlight>
                  <a:srgbClr val="000080"/>
                </a:highlight>
                <a:latin typeface="Segoe Print" pitchFamily="2" charset="0"/>
              </a:rPr>
              <a:t> </a:t>
            </a:r>
            <a:r>
              <a:rPr lang="en-US" sz="2600" dirty="0" err="1">
                <a:solidFill>
                  <a:schemeClr val="accent3">
                    <a:lumMod val="60000"/>
                    <a:lumOff val="40000"/>
                  </a:schemeClr>
                </a:solidFill>
                <a:highlight>
                  <a:srgbClr val="000080"/>
                </a:highlight>
                <a:latin typeface="Segoe Print" pitchFamily="2" charset="0"/>
              </a:rPr>
              <a:t>importanta</a:t>
            </a:r>
            <a:r>
              <a:rPr lang="en-US" sz="2600" dirty="0">
                <a:solidFill>
                  <a:schemeClr val="accent3">
                    <a:lumMod val="60000"/>
                    <a:lumOff val="40000"/>
                  </a:schemeClr>
                </a:solidFill>
                <a:highlight>
                  <a:srgbClr val="000080"/>
                </a:highlight>
                <a:latin typeface="Segoe Print" pitchFamily="2" charset="0"/>
              </a:rPr>
              <a:t> </a:t>
            </a:r>
            <a:r>
              <a:rPr lang="en-US" sz="2600" dirty="0" err="1">
                <a:solidFill>
                  <a:schemeClr val="accent3">
                    <a:lumMod val="60000"/>
                    <a:lumOff val="40000"/>
                  </a:schemeClr>
                </a:solidFill>
                <a:highlight>
                  <a:srgbClr val="000080"/>
                </a:highlight>
                <a:latin typeface="Segoe Print" pitchFamily="2" charset="0"/>
              </a:rPr>
              <a:t>sarbatoare</a:t>
            </a:r>
            <a:r>
              <a:rPr lang="en-US" sz="2600" dirty="0">
                <a:solidFill>
                  <a:schemeClr val="accent3">
                    <a:lumMod val="60000"/>
                    <a:lumOff val="40000"/>
                  </a:schemeClr>
                </a:solidFill>
                <a:highlight>
                  <a:srgbClr val="000080"/>
                </a:highlight>
                <a:latin typeface="Segoe Print" pitchFamily="2" charset="0"/>
              </a:rPr>
              <a:t> a </a:t>
            </a:r>
            <a:r>
              <a:rPr lang="en-US" sz="2600" dirty="0" err="1">
                <a:solidFill>
                  <a:schemeClr val="accent3">
                    <a:lumMod val="60000"/>
                    <a:lumOff val="40000"/>
                  </a:schemeClr>
                </a:solidFill>
                <a:highlight>
                  <a:srgbClr val="000080"/>
                </a:highlight>
                <a:latin typeface="Segoe Print" pitchFamily="2" charset="0"/>
              </a:rPr>
              <a:t>turcilor</a:t>
            </a:r>
            <a:r>
              <a:rPr lang="en-US" sz="2600" dirty="0">
                <a:solidFill>
                  <a:schemeClr val="accent3">
                    <a:lumMod val="60000"/>
                    <a:lumOff val="40000"/>
                  </a:schemeClr>
                </a:solidFill>
                <a:highlight>
                  <a:srgbClr val="000080"/>
                </a:highlight>
                <a:latin typeface="Segoe Print" pitchFamily="2" charset="0"/>
              </a:rPr>
              <a:t>, din </a:t>
            </a:r>
            <a:r>
              <a:rPr lang="en-US" sz="2600" dirty="0" err="1">
                <a:solidFill>
                  <a:schemeClr val="accent3">
                    <a:lumMod val="60000"/>
                    <a:lumOff val="40000"/>
                  </a:schemeClr>
                </a:solidFill>
                <a:highlight>
                  <a:srgbClr val="000080"/>
                </a:highlight>
                <a:latin typeface="Segoe Print" pitchFamily="2" charset="0"/>
              </a:rPr>
              <a:t>punct</a:t>
            </a:r>
            <a:r>
              <a:rPr lang="en-US" sz="2600" dirty="0">
                <a:solidFill>
                  <a:schemeClr val="accent3">
                    <a:lumMod val="60000"/>
                    <a:lumOff val="40000"/>
                  </a:schemeClr>
                </a:solidFill>
                <a:highlight>
                  <a:srgbClr val="000080"/>
                </a:highlight>
                <a:latin typeface="Segoe Print" pitchFamily="2" charset="0"/>
              </a:rPr>
              <a:t> de </a:t>
            </a:r>
            <a:r>
              <a:rPr lang="en-US" sz="2600" dirty="0" err="1">
                <a:solidFill>
                  <a:schemeClr val="accent3">
                    <a:lumMod val="60000"/>
                    <a:lumOff val="40000"/>
                  </a:schemeClr>
                </a:solidFill>
                <a:highlight>
                  <a:srgbClr val="000080"/>
                </a:highlight>
                <a:latin typeface="Segoe Print" pitchFamily="2" charset="0"/>
              </a:rPr>
              <a:t>vedere</a:t>
            </a:r>
            <a:r>
              <a:rPr lang="en-US" sz="2600" dirty="0">
                <a:solidFill>
                  <a:schemeClr val="accent3">
                    <a:lumMod val="60000"/>
                    <a:lumOff val="40000"/>
                  </a:schemeClr>
                </a:solidFill>
                <a:highlight>
                  <a:srgbClr val="000080"/>
                </a:highlight>
                <a:latin typeface="Segoe Print" pitchFamily="2" charset="0"/>
              </a:rPr>
              <a:t> al </a:t>
            </a:r>
            <a:r>
              <a:rPr lang="en-US" sz="2600" dirty="0" err="1">
                <a:solidFill>
                  <a:schemeClr val="accent3">
                    <a:lumMod val="60000"/>
                    <a:lumOff val="40000"/>
                  </a:schemeClr>
                </a:solidFill>
                <a:highlight>
                  <a:srgbClr val="000080"/>
                </a:highlight>
                <a:latin typeface="Segoe Print" pitchFamily="2" charset="0"/>
              </a:rPr>
              <a:t>unitatii</a:t>
            </a:r>
            <a:r>
              <a:rPr lang="en-US" sz="2600" dirty="0">
                <a:solidFill>
                  <a:schemeClr val="accent3">
                    <a:lumMod val="60000"/>
                    <a:lumOff val="40000"/>
                  </a:schemeClr>
                </a:solidFill>
                <a:highlight>
                  <a:srgbClr val="000080"/>
                </a:highlight>
                <a:latin typeface="Segoe Print" pitchFamily="2" charset="0"/>
              </a:rPr>
              <a:t> </a:t>
            </a:r>
            <a:r>
              <a:rPr lang="en-US" sz="2600" dirty="0" err="1">
                <a:solidFill>
                  <a:schemeClr val="accent3">
                    <a:lumMod val="60000"/>
                    <a:lumOff val="40000"/>
                  </a:schemeClr>
                </a:solidFill>
                <a:highlight>
                  <a:srgbClr val="000080"/>
                </a:highlight>
                <a:latin typeface="Segoe Print" pitchFamily="2" charset="0"/>
              </a:rPr>
              <a:t>lor</a:t>
            </a:r>
            <a:r>
              <a:rPr lang="en-US" sz="2600" dirty="0">
                <a:solidFill>
                  <a:schemeClr val="accent3">
                    <a:lumMod val="60000"/>
                    <a:lumOff val="40000"/>
                  </a:schemeClr>
                </a:solidFill>
                <a:highlight>
                  <a:srgbClr val="000080"/>
                </a:highlight>
                <a:latin typeface="Segoe Print" pitchFamily="2" charset="0"/>
              </a:rPr>
              <a:t> </a:t>
            </a:r>
            <a:r>
              <a:rPr lang="en-US" sz="2600" dirty="0" err="1">
                <a:solidFill>
                  <a:schemeClr val="accent3">
                    <a:lumMod val="60000"/>
                    <a:lumOff val="40000"/>
                  </a:schemeClr>
                </a:solidFill>
                <a:highlight>
                  <a:srgbClr val="000080"/>
                </a:highlight>
                <a:latin typeface="Segoe Print" pitchFamily="2" charset="0"/>
              </a:rPr>
              <a:t>etnice</a:t>
            </a:r>
            <a:r>
              <a:rPr lang="en-US" sz="2600" dirty="0">
                <a:solidFill>
                  <a:schemeClr val="accent3">
                    <a:lumMod val="60000"/>
                    <a:lumOff val="40000"/>
                  </a:schemeClr>
                </a:solidFill>
                <a:highlight>
                  <a:srgbClr val="000080"/>
                </a:highlight>
                <a:latin typeface="Segoe Print" pitchFamily="2" charset="0"/>
              </a:rPr>
              <a:t>, </a:t>
            </a:r>
            <a:r>
              <a:rPr lang="en-US" sz="2600" dirty="0" err="1">
                <a:solidFill>
                  <a:schemeClr val="accent3">
                    <a:lumMod val="60000"/>
                    <a:lumOff val="40000"/>
                  </a:schemeClr>
                </a:solidFill>
                <a:highlight>
                  <a:srgbClr val="000080"/>
                </a:highlight>
                <a:latin typeface="Segoe Print" pitchFamily="2" charset="0"/>
              </a:rPr>
              <a:t>sarbatorita</a:t>
            </a:r>
            <a:r>
              <a:rPr lang="en-US" sz="2600" dirty="0">
                <a:solidFill>
                  <a:schemeClr val="accent3">
                    <a:lumMod val="60000"/>
                    <a:lumOff val="40000"/>
                  </a:schemeClr>
                </a:solidFill>
                <a:highlight>
                  <a:srgbClr val="000080"/>
                </a:highlight>
                <a:latin typeface="Segoe Print" pitchFamily="2" charset="0"/>
              </a:rPr>
              <a:t> </a:t>
            </a:r>
            <a:r>
              <a:rPr lang="en-US" sz="2600" dirty="0" err="1">
                <a:solidFill>
                  <a:schemeClr val="accent3">
                    <a:lumMod val="60000"/>
                    <a:lumOff val="40000"/>
                  </a:schemeClr>
                </a:solidFill>
                <a:highlight>
                  <a:srgbClr val="000080"/>
                </a:highlight>
                <a:latin typeface="Segoe Print" pitchFamily="2" charset="0"/>
              </a:rPr>
              <a:t>anual</a:t>
            </a:r>
            <a:r>
              <a:rPr lang="en-US" sz="2600" dirty="0">
                <a:solidFill>
                  <a:schemeClr val="accent3">
                    <a:lumMod val="60000"/>
                    <a:lumOff val="40000"/>
                  </a:schemeClr>
                </a:solidFill>
                <a:highlight>
                  <a:srgbClr val="000080"/>
                </a:highlight>
                <a:latin typeface="Segoe Print" pitchFamily="2" charset="0"/>
              </a:rPr>
              <a:t> </a:t>
            </a:r>
            <a:r>
              <a:rPr lang="en-US" sz="2600" dirty="0" err="1">
                <a:solidFill>
                  <a:schemeClr val="accent3">
                    <a:lumMod val="60000"/>
                    <a:lumOff val="40000"/>
                  </a:schemeClr>
                </a:solidFill>
                <a:highlight>
                  <a:srgbClr val="000080"/>
                </a:highlight>
                <a:latin typeface="Segoe Print" pitchFamily="2" charset="0"/>
              </a:rPr>
              <a:t>si</a:t>
            </a:r>
            <a:r>
              <a:rPr lang="en-US" sz="2600" dirty="0">
                <a:solidFill>
                  <a:schemeClr val="accent3">
                    <a:lumMod val="60000"/>
                    <a:lumOff val="40000"/>
                  </a:schemeClr>
                </a:solidFill>
                <a:highlight>
                  <a:srgbClr val="000080"/>
                </a:highlight>
                <a:latin typeface="Segoe Print" pitchFamily="2" charset="0"/>
              </a:rPr>
              <a:t> de </a:t>
            </a:r>
            <a:r>
              <a:rPr lang="en-US" sz="2600" dirty="0" err="1">
                <a:solidFill>
                  <a:schemeClr val="accent3">
                    <a:lumMod val="60000"/>
                    <a:lumOff val="40000"/>
                  </a:schemeClr>
                </a:solidFill>
                <a:highlight>
                  <a:srgbClr val="000080"/>
                </a:highlight>
                <a:latin typeface="Segoe Print" pitchFamily="2" charset="0"/>
              </a:rPr>
              <a:t>turcii</a:t>
            </a:r>
            <a:r>
              <a:rPr lang="en-US" sz="2600" dirty="0">
                <a:solidFill>
                  <a:schemeClr val="accent3">
                    <a:lumMod val="60000"/>
                    <a:lumOff val="40000"/>
                  </a:schemeClr>
                </a:solidFill>
                <a:highlight>
                  <a:srgbClr val="000080"/>
                </a:highlight>
                <a:latin typeface="Segoe Print" pitchFamily="2" charset="0"/>
              </a:rPr>
              <a:t> </a:t>
            </a:r>
            <a:r>
              <a:rPr lang="en-US" sz="2600" dirty="0" err="1">
                <a:solidFill>
                  <a:schemeClr val="accent3">
                    <a:lumMod val="60000"/>
                    <a:lumOff val="40000"/>
                  </a:schemeClr>
                </a:solidFill>
                <a:highlight>
                  <a:srgbClr val="000080"/>
                </a:highlight>
                <a:latin typeface="Segoe Print" pitchFamily="2" charset="0"/>
              </a:rPr>
              <a:t>dobrogeni</a:t>
            </a:r>
            <a:r>
              <a:rPr lang="en-US" sz="2600" dirty="0">
                <a:solidFill>
                  <a:schemeClr val="accent3">
                    <a:lumMod val="60000"/>
                    <a:lumOff val="40000"/>
                  </a:schemeClr>
                </a:solidFill>
                <a:highlight>
                  <a:srgbClr val="000080"/>
                </a:highlight>
                <a:latin typeface="Segoe Print" pitchFamily="2" charset="0"/>
              </a:rPr>
              <a:t> </a:t>
            </a:r>
            <a:r>
              <a:rPr lang="en-US" sz="2600" dirty="0" err="1">
                <a:solidFill>
                  <a:schemeClr val="accent3">
                    <a:lumMod val="60000"/>
                    <a:lumOff val="40000"/>
                  </a:schemeClr>
                </a:solidFill>
                <a:highlight>
                  <a:srgbClr val="000080"/>
                </a:highlight>
                <a:latin typeface="Segoe Print" pitchFamily="2" charset="0"/>
              </a:rPr>
              <a:t>este</a:t>
            </a:r>
            <a:r>
              <a:rPr lang="en-US" sz="2600" dirty="0">
                <a:solidFill>
                  <a:schemeClr val="accent3">
                    <a:lumMod val="60000"/>
                    <a:lumOff val="40000"/>
                  </a:schemeClr>
                </a:solidFill>
                <a:highlight>
                  <a:srgbClr val="000080"/>
                </a:highlight>
                <a:latin typeface="Segoe Print" pitchFamily="2" charset="0"/>
              </a:rPr>
              <a:t> </a:t>
            </a:r>
            <a:r>
              <a:rPr lang="en-US" sz="2600" dirty="0" err="1">
                <a:solidFill>
                  <a:schemeClr val="accent3">
                    <a:lumMod val="60000"/>
                    <a:lumOff val="40000"/>
                  </a:schemeClr>
                </a:solidFill>
                <a:highlight>
                  <a:srgbClr val="000080"/>
                </a:highlight>
                <a:latin typeface="Segoe Print" pitchFamily="2" charset="0"/>
              </a:rPr>
              <a:t>Nevruzul</a:t>
            </a:r>
            <a:r>
              <a:rPr lang="en-US" sz="2600" dirty="0">
                <a:solidFill>
                  <a:schemeClr val="accent3">
                    <a:lumMod val="60000"/>
                    <a:lumOff val="40000"/>
                  </a:schemeClr>
                </a:solidFill>
                <a:highlight>
                  <a:srgbClr val="000080"/>
                </a:highlight>
                <a:latin typeface="Segoe Print" pitchFamily="2" charset="0"/>
              </a:rPr>
              <a:t> - </a:t>
            </a:r>
            <a:r>
              <a:rPr lang="en-US" sz="2600" dirty="0" err="1">
                <a:solidFill>
                  <a:schemeClr val="accent3">
                    <a:lumMod val="60000"/>
                    <a:lumOff val="40000"/>
                  </a:schemeClr>
                </a:solidFill>
                <a:highlight>
                  <a:srgbClr val="000080"/>
                </a:highlight>
                <a:latin typeface="Segoe Print" pitchFamily="2" charset="0"/>
              </a:rPr>
              <a:t>echivalentul</a:t>
            </a:r>
            <a:r>
              <a:rPr lang="en-US" sz="2600" dirty="0">
                <a:solidFill>
                  <a:schemeClr val="accent3">
                    <a:lumMod val="60000"/>
                    <a:lumOff val="40000"/>
                  </a:schemeClr>
                </a:solidFill>
                <a:highlight>
                  <a:srgbClr val="000080"/>
                </a:highlight>
                <a:latin typeface="Segoe Print" pitchFamily="2" charset="0"/>
              </a:rPr>
              <a:t> </a:t>
            </a:r>
            <a:r>
              <a:rPr lang="en-US" sz="2600" dirty="0" err="1">
                <a:solidFill>
                  <a:schemeClr val="accent3">
                    <a:lumMod val="60000"/>
                    <a:lumOff val="40000"/>
                  </a:schemeClr>
                </a:solidFill>
                <a:highlight>
                  <a:srgbClr val="000080"/>
                </a:highlight>
                <a:latin typeface="Segoe Print" pitchFamily="2" charset="0"/>
              </a:rPr>
              <a:t>Sarbatorilor</a:t>
            </a:r>
            <a:r>
              <a:rPr lang="en-US" sz="2600" dirty="0">
                <a:solidFill>
                  <a:schemeClr val="accent3">
                    <a:lumMod val="60000"/>
                    <a:lumOff val="40000"/>
                  </a:schemeClr>
                </a:solidFill>
                <a:highlight>
                  <a:srgbClr val="000080"/>
                </a:highlight>
                <a:latin typeface="Segoe Print" pitchFamily="2" charset="0"/>
              </a:rPr>
              <a:t> </a:t>
            </a:r>
            <a:r>
              <a:rPr lang="en-US" sz="2600" dirty="0" err="1">
                <a:solidFill>
                  <a:schemeClr val="accent3">
                    <a:lumMod val="60000"/>
                    <a:lumOff val="40000"/>
                  </a:schemeClr>
                </a:solidFill>
                <a:highlight>
                  <a:srgbClr val="000080"/>
                </a:highlight>
                <a:latin typeface="Segoe Print" pitchFamily="2" charset="0"/>
              </a:rPr>
              <a:t>Pascale</a:t>
            </a:r>
            <a:r>
              <a:rPr lang="en-US" sz="2600" dirty="0">
                <a:solidFill>
                  <a:schemeClr val="accent3">
                    <a:lumMod val="60000"/>
                    <a:lumOff val="40000"/>
                  </a:schemeClr>
                </a:solidFill>
                <a:highlight>
                  <a:srgbClr val="000080"/>
                </a:highlight>
                <a:latin typeface="Segoe Print" pitchFamily="2" charset="0"/>
              </a:rPr>
              <a:t> </a:t>
            </a:r>
            <a:r>
              <a:rPr lang="en-US" sz="2600" dirty="0" err="1">
                <a:solidFill>
                  <a:schemeClr val="accent3">
                    <a:lumMod val="60000"/>
                    <a:lumOff val="40000"/>
                  </a:schemeClr>
                </a:solidFill>
                <a:highlight>
                  <a:srgbClr val="000080"/>
                </a:highlight>
                <a:latin typeface="Segoe Print" pitchFamily="2" charset="0"/>
              </a:rPr>
              <a:t>romanesti</a:t>
            </a:r>
            <a:r>
              <a:rPr lang="en-US" sz="2600" dirty="0">
                <a:solidFill>
                  <a:schemeClr val="accent3">
                    <a:lumMod val="60000"/>
                    <a:lumOff val="40000"/>
                  </a:schemeClr>
                </a:solidFill>
                <a:highlight>
                  <a:srgbClr val="000080"/>
                </a:highlight>
                <a:latin typeface="Segoe Print" pitchFamily="2" charset="0"/>
              </a:rPr>
              <a:t>.</a:t>
            </a:r>
          </a:p>
          <a:p>
            <a:endParaRPr lang="en-US" sz="2600" dirty="0">
              <a:solidFill>
                <a:schemeClr val="accent4">
                  <a:lumMod val="60000"/>
                  <a:lumOff val="40000"/>
                </a:schemeClr>
              </a:solidFill>
              <a:latin typeface="Segoe Print" pitchFamily="2" charset="0"/>
            </a:endParaRPr>
          </a:p>
          <a:p>
            <a:r>
              <a:rPr lang="en-US" sz="2600" dirty="0" err="1">
                <a:solidFill>
                  <a:schemeClr val="accent4">
                    <a:lumMod val="60000"/>
                    <a:lumOff val="40000"/>
                  </a:schemeClr>
                </a:solidFill>
                <a:latin typeface="Segoe Print" pitchFamily="2" charset="0"/>
              </a:rPr>
              <a:t>Moneda</a:t>
            </a:r>
            <a:r>
              <a:rPr lang="en-US" sz="2600" dirty="0">
                <a:solidFill>
                  <a:schemeClr val="accent4">
                    <a:lumMod val="60000"/>
                    <a:lumOff val="40000"/>
                  </a:schemeClr>
                </a:solidFill>
                <a:latin typeface="Segoe Print" pitchFamily="2" charset="0"/>
              </a:rPr>
              <a:t> </a:t>
            </a:r>
            <a:r>
              <a:rPr lang="en-US" sz="2600" dirty="0" err="1">
                <a:solidFill>
                  <a:schemeClr val="accent4">
                    <a:lumMod val="60000"/>
                    <a:lumOff val="40000"/>
                  </a:schemeClr>
                </a:solidFill>
                <a:latin typeface="Segoe Print" pitchFamily="2" charset="0"/>
              </a:rPr>
              <a:t>oficială</a:t>
            </a:r>
            <a:r>
              <a:rPr lang="en-US" sz="2600" dirty="0">
                <a:solidFill>
                  <a:schemeClr val="accent4">
                    <a:lumMod val="60000"/>
                    <a:lumOff val="40000"/>
                  </a:schemeClr>
                </a:solidFill>
                <a:latin typeface="Segoe Print" pitchFamily="2" charset="0"/>
              </a:rPr>
              <a:t> </a:t>
            </a:r>
            <a:r>
              <a:rPr lang="en-US" sz="2600" dirty="0" err="1">
                <a:solidFill>
                  <a:schemeClr val="accent4">
                    <a:lumMod val="60000"/>
                    <a:lumOff val="40000"/>
                  </a:schemeClr>
                </a:solidFill>
                <a:latin typeface="Segoe Print" pitchFamily="2" charset="0"/>
              </a:rPr>
              <a:t>este</a:t>
            </a:r>
            <a:r>
              <a:rPr lang="en-US" sz="2600" dirty="0">
                <a:solidFill>
                  <a:schemeClr val="accent4">
                    <a:lumMod val="60000"/>
                    <a:lumOff val="40000"/>
                  </a:schemeClr>
                </a:solidFill>
                <a:latin typeface="Segoe Print" pitchFamily="2" charset="0"/>
              </a:rPr>
              <a:t> lira </a:t>
            </a:r>
            <a:r>
              <a:rPr lang="en-US" sz="2600" dirty="0" err="1">
                <a:solidFill>
                  <a:schemeClr val="accent4">
                    <a:lumMod val="60000"/>
                    <a:lumOff val="40000"/>
                  </a:schemeClr>
                </a:solidFill>
                <a:latin typeface="Segoe Print" pitchFamily="2" charset="0"/>
              </a:rPr>
              <a:t>turcească</a:t>
            </a:r>
            <a:r>
              <a:rPr lang="en-US" sz="2600" dirty="0">
                <a:solidFill>
                  <a:schemeClr val="accent4">
                    <a:lumMod val="60000"/>
                    <a:lumOff val="40000"/>
                  </a:schemeClr>
                </a:solidFill>
                <a:latin typeface="Segoe Print" pitchFamily="2" charset="0"/>
              </a:rPr>
              <a:t> (LT).</a:t>
            </a:r>
            <a:endParaRPr lang="en-US" sz="2600" dirty="0">
              <a:solidFill>
                <a:schemeClr val="accent3">
                  <a:lumMod val="60000"/>
                  <a:lumOff val="40000"/>
                </a:schemeClr>
              </a:solidFill>
              <a:latin typeface="Segoe Print" pitchFamily="2" charset="0"/>
            </a:endParaRPr>
          </a:p>
          <a:p>
            <a:endParaRPr lang="en-US" sz="1800" dirty="0">
              <a:solidFill>
                <a:schemeClr val="accent5">
                  <a:lumMod val="50000"/>
                </a:schemeClr>
              </a:solidFill>
              <a:cs typeface="David" pitchFamily="34" charset="-79"/>
            </a:endParaRPr>
          </a:p>
        </p:txBody>
      </p:sp>
      <p:pic>
        <p:nvPicPr>
          <p:cNvPr id="2051" name="Picture 3" descr="C:\Users\Ioana\Desktop\apus in.jpg"/>
          <p:cNvPicPr>
            <a:picLocks noChangeAspect="1" noChangeArrowheads="1"/>
          </p:cNvPicPr>
          <p:nvPr/>
        </p:nvPicPr>
        <p:blipFill>
          <a:blip r:embed="rId2"/>
          <a:srcRect/>
          <a:stretch>
            <a:fillRect/>
          </a:stretch>
        </p:blipFill>
        <p:spPr bwMode="auto">
          <a:xfrm>
            <a:off x="304800" y="114300"/>
            <a:ext cx="3048000" cy="2286000"/>
          </a:xfrm>
          <a:prstGeom prst="rect">
            <a:avLst/>
          </a:prstGeom>
          <a:noFill/>
        </p:spPr>
      </p:pic>
      <p:sp>
        <p:nvSpPr>
          <p:cNvPr id="2053" name="AutoShape 5" descr="http://www.karussell.ro/Desktop/karussell/oferte/Kartago%20Tours2_files/dot.gif"/>
          <p:cNvSpPr>
            <a:spLocks noChangeAspect="1" noChangeArrowheads="1"/>
          </p:cNvSpPr>
          <p:nvPr/>
        </p:nvSpPr>
        <p:spPr bwMode="auto">
          <a:xfrm>
            <a:off x="261938" y="-90488"/>
            <a:ext cx="47625" cy="47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3733800" y="1295400"/>
            <a:ext cx="4495800" cy="923330"/>
          </a:xfrm>
          <a:prstGeom prst="rect">
            <a:avLst/>
          </a:prstGeom>
          <a:noFill/>
        </p:spPr>
        <p:txBody>
          <a:bodyPr wrap="square" rtlCol="0">
            <a:spAutoFit/>
          </a:bodyPr>
          <a:lstStyle/>
          <a:p>
            <a:pPr algn="ctr">
              <a:spcBef>
                <a:spcPct val="50000"/>
              </a:spcBef>
            </a:pPr>
            <a:r>
              <a:rPr lang="ro-RO" dirty="0">
                <a:solidFill>
                  <a:schemeClr val="accent2"/>
                </a:solidFill>
                <a:latin typeface="Segoe Print" pitchFamily="2" charset="0"/>
              </a:rPr>
              <a:t>Populaţia Turciei este formată predominant din turci, la care se adaugă kuryi, armeni şi arabi</a:t>
            </a:r>
            <a:r>
              <a:rPr lang="en-US" dirty="0">
                <a:solidFill>
                  <a:schemeClr val="accent2"/>
                </a:solidFill>
                <a:latin typeface="Segoe Print" pitchFamily="2" charset="0"/>
              </a:rPr>
              <a:t>.,</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8B239A8-FCEC-4E47-ABCC-CFDC60C89DC2}"/>
              </a:ext>
            </a:extLst>
          </p:cNvPr>
          <p:cNvSpPr>
            <a:spLocks noGrp="1" noChangeArrowheads="1"/>
          </p:cNvSpPr>
          <p:nvPr>
            <p:ph type="title"/>
          </p:nvPr>
        </p:nvSpPr>
        <p:spPr/>
        <p:txBody>
          <a:bodyPr/>
          <a:lstStyle/>
          <a:p>
            <a:pPr eaLnBrk="1" hangingPunct="1"/>
            <a:r>
              <a:rPr lang="en-US" altLang="ro-RO" dirty="0"/>
              <a:t>CINA</a:t>
            </a:r>
          </a:p>
        </p:txBody>
      </p:sp>
      <p:sp>
        <p:nvSpPr>
          <p:cNvPr id="17411" name="Rectangle 3">
            <a:extLst>
              <a:ext uri="{FF2B5EF4-FFF2-40B4-BE49-F238E27FC236}">
                <a16:creationId xmlns:a16="http://schemas.microsoft.com/office/drawing/2014/main" id="{E8A314C1-1397-487A-BA3A-BF14E6F51DA7}"/>
              </a:ext>
            </a:extLst>
          </p:cNvPr>
          <p:cNvSpPr>
            <a:spLocks noGrp="1" noChangeArrowheads="1"/>
          </p:cNvSpPr>
          <p:nvPr>
            <p:ph type="body" idx="1"/>
          </p:nvPr>
        </p:nvSpPr>
        <p:spPr>
          <a:xfrm>
            <a:off x="457200" y="1268413"/>
            <a:ext cx="8147050" cy="5329237"/>
          </a:xfrm>
        </p:spPr>
        <p:txBody>
          <a:bodyPr/>
          <a:lstStyle/>
          <a:p>
            <a:pPr eaLnBrk="1" hangingPunct="1">
              <a:lnSpc>
                <a:spcPct val="80000"/>
              </a:lnSpc>
              <a:buFontTx/>
              <a:buNone/>
            </a:pPr>
            <a:endParaRPr lang="it-IT" altLang="ro-RO" sz="2000" dirty="0"/>
          </a:p>
          <a:p>
            <a:pPr eaLnBrk="1" hangingPunct="1">
              <a:lnSpc>
                <a:spcPct val="80000"/>
              </a:lnSpc>
            </a:pPr>
            <a:r>
              <a:rPr lang="it-IT" altLang="ro-RO" sz="2800" dirty="0"/>
              <a:t>Cina turcească începe cu gustări: dolma (un fel de sarmale, umplute cu legume), ezme (o mâncare de roşii tocate mărunt, cu ceapă, pătrunjel, ulei de măsline, lămâie şi condimente), haydari (un amestec din brânză de oaie, iaurt, pătrunjel, usturoi şi condimente – se serveşte cu lipie turcească), humus (o pastă din ulei de măsline, lămâie, sare, năut – se serveşte cu pâine prăjită), cacik (sos din iaurt şi castraveţi).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ED30A5C-3A1F-4FB3-8FD8-6DA8964DB391}"/>
              </a:ext>
            </a:extLst>
          </p:cNvPr>
          <p:cNvSpPr>
            <a:spLocks noGrp="1" noChangeArrowheads="1"/>
          </p:cNvSpPr>
          <p:nvPr>
            <p:ph type="title"/>
          </p:nvPr>
        </p:nvSpPr>
        <p:spPr>
          <a:xfrm>
            <a:off x="-2052638" y="0"/>
            <a:ext cx="8229601" cy="1143000"/>
          </a:xfrm>
        </p:spPr>
        <p:txBody>
          <a:bodyPr/>
          <a:lstStyle/>
          <a:p>
            <a:pPr eaLnBrk="1" hangingPunct="1"/>
            <a:r>
              <a:rPr lang="en-US" altLang="ro-RO"/>
              <a:t>DESERTURI </a:t>
            </a:r>
          </a:p>
        </p:txBody>
      </p:sp>
      <p:sp>
        <p:nvSpPr>
          <p:cNvPr id="18435" name="Rectangle 3">
            <a:extLst>
              <a:ext uri="{FF2B5EF4-FFF2-40B4-BE49-F238E27FC236}">
                <a16:creationId xmlns:a16="http://schemas.microsoft.com/office/drawing/2014/main" id="{B0F2E141-68D9-4FE5-93EE-6F4E277B6121}"/>
              </a:ext>
            </a:extLst>
          </p:cNvPr>
          <p:cNvSpPr>
            <a:spLocks noGrp="1" noChangeArrowheads="1"/>
          </p:cNvSpPr>
          <p:nvPr>
            <p:ph type="body" idx="1"/>
          </p:nvPr>
        </p:nvSpPr>
        <p:spPr>
          <a:xfrm>
            <a:off x="0" y="1125538"/>
            <a:ext cx="4679950" cy="6092825"/>
          </a:xfrm>
        </p:spPr>
        <p:txBody>
          <a:bodyPr/>
          <a:lstStyle/>
          <a:p>
            <a:pPr eaLnBrk="1" hangingPunct="1">
              <a:lnSpc>
                <a:spcPct val="80000"/>
              </a:lnSpc>
            </a:pPr>
            <a:r>
              <a:rPr lang="it-IT" altLang="ro-RO" sz="2000"/>
              <a:t>Câteva din cele mai faimoase deserturi sunt: baklavale, cataif, sutlac (budincă de orez), tavuk gogsu (desert din carne de pui, orez, lapte, zahar şi scorţişoara), bulbul yuvası (desert cu fistic). Mai mult, crema de ingheţată arsă din Antalya este absolut delicioasă.</a:t>
            </a:r>
          </a:p>
          <a:p>
            <a:pPr eaLnBrk="1" hangingPunct="1">
              <a:lnSpc>
                <a:spcPct val="80000"/>
              </a:lnSpc>
            </a:pPr>
            <a:r>
              <a:rPr lang="it-IT" altLang="ro-RO" sz="2000"/>
              <a:t>La desert fructele proaspete şi dulciurile cu aluat dospit, caisele uscate în sirop şi budincile au prioritate. Cel mai bine cunoscut desert turcesc este baklavaua. Alte deserturi sunt budincile de orez şi amidon, halvaua, cataiful şi revani. Se bea kaymak (smântână închegată) pentru a contracara dulceaţa deserturilor turceşti</a:t>
            </a:r>
            <a:r>
              <a:rPr lang="en-US" altLang="ro-RO" sz="2000"/>
              <a:t> </a:t>
            </a:r>
          </a:p>
        </p:txBody>
      </p:sp>
      <p:pic>
        <p:nvPicPr>
          <p:cNvPr id="18436" name="Picture 4" descr="baclava">
            <a:extLst>
              <a:ext uri="{FF2B5EF4-FFF2-40B4-BE49-F238E27FC236}">
                <a16:creationId xmlns:a16="http://schemas.microsoft.com/office/drawing/2014/main" id="{501FC7F1-EE81-4EB3-B6E1-21DA7CADC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284538"/>
            <a:ext cx="3744913"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meze-revani">
            <a:extLst>
              <a:ext uri="{FF2B5EF4-FFF2-40B4-BE49-F238E27FC236}">
                <a16:creationId xmlns:a16="http://schemas.microsoft.com/office/drawing/2014/main" id="{C6DB4596-E67D-4BF9-B563-AF33CCB60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0"/>
            <a:ext cx="37798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564250B-CA1D-441F-8211-E653758ABEDB}"/>
              </a:ext>
            </a:extLst>
          </p:cNvPr>
          <p:cNvSpPr>
            <a:spLocks noGrp="1" noChangeArrowheads="1"/>
          </p:cNvSpPr>
          <p:nvPr>
            <p:ph type="title"/>
          </p:nvPr>
        </p:nvSpPr>
        <p:spPr/>
        <p:txBody>
          <a:bodyPr/>
          <a:lstStyle/>
          <a:p>
            <a:pPr eaLnBrk="1" hangingPunct="1"/>
            <a:r>
              <a:rPr lang="ro-RO" altLang="ro-RO" sz="4000"/>
              <a:t>RITUALURI DE SERVIRE A MESEI</a:t>
            </a:r>
            <a:endParaRPr lang="en-US" altLang="ro-RO" sz="4000"/>
          </a:p>
        </p:txBody>
      </p:sp>
      <p:sp>
        <p:nvSpPr>
          <p:cNvPr id="19459" name="Rectangle 3">
            <a:extLst>
              <a:ext uri="{FF2B5EF4-FFF2-40B4-BE49-F238E27FC236}">
                <a16:creationId xmlns:a16="http://schemas.microsoft.com/office/drawing/2014/main" id="{9E37E07C-A6B0-4FE8-8E7C-A828223A74C8}"/>
              </a:ext>
            </a:extLst>
          </p:cNvPr>
          <p:cNvSpPr>
            <a:spLocks noGrp="1" noChangeArrowheads="1"/>
          </p:cNvSpPr>
          <p:nvPr>
            <p:ph type="body" idx="1"/>
          </p:nvPr>
        </p:nvSpPr>
        <p:spPr/>
        <p:txBody>
          <a:bodyPr/>
          <a:lstStyle/>
          <a:p>
            <a:pPr eaLnBrk="1" hangingPunct="1"/>
            <a:r>
              <a:rPr lang="it-IT" altLang="ro-RO" sz="2800"/>
              <a:t>În Turcia se poate mânca atât în stil continental (furculiţa în mâna stângă şi cuţitul, în dreapta) cât şi direct cu mâna, în special carnea de pasăre sau de peşte. Cu toate acestea, cea de-a doua variantă este mai întâlnită la mesele particulare, în public folosindu-se tacâmurile. În perioadele în care au loc sărbători religioase, turcii mănânca folosindu-şi numai mâna dreaptă. Ca în multe alte ţări, nu este apreciat gestul de a vorbi cu gura plină. </a:t>
            </a:r>
            <a:endParaRPr lang="en-US" altLang="ro-RO"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A3685DB-07CC-444F-9D1F-FC8A84B0998D}"/>
              </a:ext>
            </a:extLst>
          </p:cNvPr>
          <p:cNvSpPr>
            <a:spLocks noGrp="1" noChangeArrowheads="1"/>
          </p:cNvSpPr>
          <p:nvPr>
            <p:ph type="title"/>
          </p:nvPr>
        </p:nvSpPr>
        <p:spPr/>
        <p:txBody>
          <a:bodyPr/>
          <a:lstStyle/>
          <a:p>
            <a:pPr eaLnBrk="1" hangingPunct="1"/>
            <a:r>
              <a:rPr lang="en-US" altLang="ro-RO"/>
              <a:t>DENUMIRI AMUZANTE</a:t>
            </a:r>
          </a:p>
        </p:txBody>
      </p:sp>
      <p:sp>
        <p:nvSpPr>
          <p:cNvPr id="21507" name="Rectangle 3">
            <a:extLst>
              <a:ext uri="{FF2B5EF4-FFF2-40B4-BE49-F238E27FC236}">
                <a16:creationId xmlns:a16="http://schemas.microsoft.com/office/drawing/2014/main" id="{909B0BF3-89FD-4BA9-B79C-13B3E978A13B}"/>
              </a:ext>
            </a:extLst>
          </p:cNvPr>
          <p:cNvSpPr>
            <a:spLocks noGrp="1" noChangeArrowheads="1"/>
          </p:cNvSpPr>
          <p:nvPr>
            <p:ph type="body" idx="1"/>
          </p:nvPr>
        </p:nvSpPr>
        <p:spPr/>
        <p:txBody>
          <a:bodyPr/>
          <a:lstStyle/>
          <a:p>
            <a:pPr eaLnBrk="1" hangingPunct="1">
              <a:buFontTx/>
              <a:buNone/>
            </a:pPr>
            <a:r>
              <a:rPr lang="it-IT" altLang="ro-RO"/>
              <a:t>   Priceperea turcilor pentru denumirea felurilor de mâncare nu poate fi negată. Cine nu şi-ar dori sa comande o porţie de </a:t>
            </a:r>
            <a:r>
              <a:rPr lang="it-IT" altLang="ro-RO" i="1"/>
              <a:t>imam bayildi  (imamul a leşinat),</a:t>
            </a:r>
            <a:r>
              <a:rPr lang="it-IT" altLang="ro-RO"/>
              <a:t> iar ca desert câteva bucăţele de rahat </a:t>
            </a:r>
            <a:r>
              <a:rPr lang="it-IT" altLang="ro-RO" i="1"/>
              <a:t>(loukum – „odihnă pentru gât”).</a:t>
            </a:r>
            <a:r>
              <a:rPr lang="it-IT" altLang="ro-RO"/>
              <a:t> În general dulciurile sunt cele care par să se bucure de cele mai pitoreşti nume: </a:t>
            </a:r>
            <a:r>
              <a:rPr lang="it-IT" altLang="ro-RO" i="1"/>
              <a:t>buzele iubitei, degetele vizirului sau buricul doamnei</a:t>
            </a:r>
            <a:r>
              <a:rPr lang="it-IT" altLang="ro-RO"/>
              <a:t>. </a:t>
            </a:r>
            <a:endParaRPr lang="en-US" altLang="ro-RO"/>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2F16A89-6A53-484A-B27A-F259B6B19A80}"/>
              </a:ext>
            </a:extLst>
          </p:cNvPr>
          <p:cNvSpPr>
            <a:spLocks noGrp="1" noChangeArrowheads="1"/>
          </p:cNvSpPr>
          <p:nvPr>
            <p:ph type="title"/>
          </p:nvPr>
        </p:nvSpPr>
        <p:spPr/>
        <p:txBody>
          <a:bodyPr>
            <a:normAutofit fontScale="90000"/>
          </a:bodyPr>
          <a:lstStyle/>
          <a:p>
            <a:pPr eaLnBrk="1" hangingPunct="1"/>
            <a:r>
              <a:rPr lang="it-IT" altLang="ro-RO" sz="4000"/>
              <a:t>CONCLUZIE:  </a:t>
            </a:r>
            <a:br>
              <a:rPr lang="it-IT" altLang="ro-RO" sz="4000"/>
            </a:br>
            <a:endParaRPr lang="en-US" altLang="ro-RO" sz="4000"/>
          </a:p>
        </p:txBody>
      </p:sp>
      <p:sp>
        <p:nvSpPr>
          <p:cNvPr id="22531" name="Rectangle 3">
            <a:extLst>
              <a:ext uri="{FF2B5EF4-FFF2-40B4-BE49-F238E27FC236}">
                <a16:creationId xmlns:a16="http://schemas.microsoft.com/office/drawing/2014/main" id="{E92DE2C8-2A50-4602-B7A6-B187EBD684C3}"/>
              </a:ext>
            </a:extLst>
          </p:cNvPr>
          <p:cNvSpPr>
            <a:spLocks noGrp="1" noChangeArrowheads="1"/>
          </p:cNvSpPr>
          <p:nvPr>
            <p:ph type="body" idx="1"/>
          </p:nvPr>
        </p:nvSpPr>
        <p:spPr>
          <a:xfrm>
            <a:off x="457200" y="1600200"/>
            <a:ext cx="8229600" cy="5257800"/>
          </a:xfrm>
        </p:spPr>
        <p:txBody>
          <a:bodyPr/>
          <a:lstStyle/>
          <a:p>
            <a:pPr eaLnBrk="1" hangingPunct="1">
              <a:lnSpc>
                <a:spcPct val="80000"/>
              </a:lnSpc>
            </a:pPr>
            <a:r>
              <a:rPr lang="it-IT" altLang="ro-RO" sz="2400"/>
              <a:t>Bucătăria turcească oferă </a:t>
            </a:r>
            <a:r>
              <a:rPr lang="en-US" altLang="ro-RO" sz="2400"/>
              <a:t>ş</a:t>
            </a:r>
            <a:r>
              <a:rPr lang="it-IT" altLang="ro-RO" sz="2400"/>
              <a:t>i variante pentru cei care doresc să nu se îngraşe dar să mănânce gustos, graţie varietăţii produselor care fac parte din această bucătărie. Să amintim numai de vinetele şi de ardeii copţi la grătar şi serviţi cu iaurt, şi deja avem în faţă o specialitate extrem de gustoasă. Diversificată, graţie şi teritoriului imens al Turciei, bucătăria acestei ţări are o puternică tradiţie în prepararea produselor făinoase şi dulci. </a:t>
            </a:r>
          </a:p>
          <a:p>
            <a:pPr eaLnBrk="1" hangingPunct="1">
              <a:lnSpc>
                <a:spcPct val="80000"/>
              </a:lnSpc>
            </a:pPr>
            <a:r>
              <a:rPr lang="it-IT" altLang="ro-RO" sz="2400"/>
              <a:t>Pentru cei care nu suportă gusturile intense, mirodeniile turceşti se încadrează mai degrabă în categoria „aromată”, nu „picantă sau iute”. În fine, un puternic argument al calităţii este reprezentat de faptul că turcilor nu le place să-şi umple frigiderele cu resturi de mâncare, totul trebuie să fie proaspăt, începând chiar de la pâine, care se prepară în fiecare dimineaţă în familiile tradiţionale.</a:t>
            </a:r>
            <a:endParaRPr lang="en-US" altLang="ro-RO"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913E1FB-4407-4C49-806C-024CE3ED4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90588"/>
            <a:ext cx="7620000" cy="50768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4B92E66-0058-44BD-B523-F27F18CF36C9}"/>
              </a:ext>
            </a:extLst>
          </p:cNvPr>
          <p:cNvSpPr txBox="1"/>
          <p:nvPr/>
        </p:nvSpPr>
        <p:spPr>
          <a:xfrm>
            <a:off x="914400" y="304800"/>
            <a:ext cx="7467600" cy="1015663"/>
          </a:xfrm>
          <a:prstGeom prst="rect">
            <a:avLst/>
          </a:prstGeom>
          <a:noFill/>
        </p:spPr>
        <p:txBody>
          <a:bodyPr wrap="square" rtlCol="0">
            <a:spAutoFit/>
          </a:bodyPr>
          <a:lstStyle/>
          <a:p>
            <a:pPr algn="ctr"/>
            <a:r>
              <a:rPr lang="ro-RO" sz="2400" b="1" i="0" dirty="0">
                <a:solidFill>
                  <a:srgbClr val="FF0000"/>
                </a:solidFill>
                <a:effectLst/>
                <a:latin typeface="Literata"/>
              </a:rPr>
              <a:t>Ce trebuie să știi despre tradițiile musulmane din Turcia</a:t>
            </a:r>
          </a:p>
          <a:p>
            <a:endParaRPr lang="ro-RO" b="1" i="0" dirty="0">
              <a:solidFill>
                <a:srgbClr val="393939"/>
              </a:solidFill>
              <a:effectLst/>
              <a:latin typeface="Inter"/>
            </a:endParaRPr>
          </a:p>
          <a:p>
            <a:endParaRPr lang="ro-RO" dirty="0"/>
          </a:p>
        </p:txBody>
      </p:sp>
    </p:spTree>
    <p:extLst>
      <p:ext uri="{BB962C8B-B14F-4D97-AF65-F5344CB8AC3E}">
        <p14:creationId xmlns:p14="http://schemas.microsoft.com/office/powerpoint/2010/main" val="1052870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B8E5C-631B-4897-89DE-49C7DFEC44E8}"/>
              </a:ext>
            </a:extLst>
          </p:cNvPr>
          <p:cNvSpPr txBox="1"/>
          <p:nvPr/>
        </p:nvSpPr>
        <p:spPr>
          <a:xfrm>
            <a:off x="228600" y="838200"/>
            <a:ext cx="8686800" cy="5909310"/>
          </a:xfrm>
          <a:prstGeom prst="rect">
            <a:avLst/>
          </a:prstGeom>
          <a:noFill/>
        </p:spPr>
        <p:txBody>
          <a:bodyPr wrap="square" rtlCol="0">
            <a:spAutoFit/>
          </a:bodyPr>
          <a:lstStyle/>
          <a:p>
            <a:pPr algn="l"/>
            <a:r>
              <a:rPr lang="ro-RO" b="0" i="0" dirty="0">
                <a:effectLst/>
                <a:latin typeface="Arial" panose="020B0604020202020204" pitchFamily="34" charset="0"/>
                <a:cs typeface="Arial" panose="020B0604020202020204" pitchFamily="34" charset="0"/>
              </a:rPr>
              <a:t>	Turcia este o țară musulmană destul de conservatoare, chiar dacă în locurile turistice cunoscute acest lucru este mai puțin vizibil (dar asta nu înseamnă că nu trebuie respectate anumite reguli).</a:t>
            </a:r>
          </a:p>
          <a:p>
            <a:pPr algn="l"/>
            <a:endParaRPr lang="ro-RO" b="0" i="0" dirty="0">
              <a:effectLst/>
              <a:latin typeface="Arial" panose="020B0604020202020204" pitchFamily="34" charset="0"/>
              <a:cs typeface="Arial" panose="020B0604020202020204" pitchFamily="34" charset="0"/>
            </a:endParaRPr>
          </a:p>
          <a:p>
            <a:pPr algn="l"/>
            <a:r>
              <a:rPr lang="ro-RO" b="0" i="0" dirty="0">
                <a:solidFill>
                  <a:srgbClr val="333333"/>
                </a:solidFill>
                <a:effectLst/>
                <a:latin typeface="Arial" panose="020B0604020202020204" pitchFamily="34" charset="0"/>
              </a:rPr>
              <a:t>1. Nu strange cu putere mana celui pe care il saluti sau pe care tocmai il cunosti. Turcii sunt foarte delicati in ce priveste astfel de gesturi, ei nu strang cu putere mana celuilalt.</a:t>
            </a:r>
          </a:p>
          <a:p>
            <a:pPr algn="l"/>
            <a:r>
              <a:rPr lang="ro-RO" b="0" i="0" dirty="0">
                <a:solidFill>
                  <a:srgbClr val="333333"/>
                </a:solidFill>
                <a:effectLst/>
                <a:latin typeface="Arial" panose="020B0604020202020204" pitchFamily="34" charset="0"/>
              </a:rPr>
              <a:t>2. Nu flirta si nu atinge o femeie turca, mai ales daca aceasta este nevasta sau iubita cuiva. In Turcia poti fi impuscat pentru un astfel de gest, care este considerat o ofensa publica in aceasta tara. De asemenea, nu fotografia o femeie turca fara acordul acesteia, pentru ca un astfel de gest ti-ar putea aduce probleme.</a:t>
            </a:r>
          </a:p>
          <a:p>
            <a:pPr algn="l"/>
            <a:r>
              <a:rPr lang="ro-RO" b="0" i="0" dirty="0">
                <a:solidFill>
                  <a:srgbClr val="333333"/>
                </a:solidFill>
                <a:effectLst/>
                <a:latin typeface="Arial" panose="020B0604020202020204" pitchFamily="34" charset="0"/>
              </a:rPr>
              <a:t>3. Nu vorbi despre politica, religie sau amor cu localnici turci.</a:t>
            </a:r>
          </a:p>
          <a:p>
            <a:pPr algn="l"/>
            <a:r>
              <a:rPr lang="ro-RO" b="0" i="0" dirty="0">
                <a:solidFill>
                  <a:srgbClr val="333333"/>
                </a:solidFill>
                <a:effectLst/>
                <a:latin typeface="Arial" panose="020B0604020202020204" pitchFamily="34" charset="0"/>
              </a:rPr>
              <a:t>4. Nu arata semnul OK cu mana, este considerat jignitor in aceasta tara. Acelasi lucru se poate spune si despre privitul insistent catre o persoana turca.</a:t>
            </a:r>
          </a:p>
          <a:p>
            <a:pPr algn="l"/>
            <a:r>
              <a:rPr lang="ro-RO" b="0" i="0" dirty="0">
                <a:solidFill>
                  <a:srgbClr val="333333"/>
                </a:solidFill>
                <a:effectLst/>
                <a:latin typeface="Arial" panose="020B0604020202020204" pitchFamily="34" charset="0"/>
              </a:rPr>
              <a:t>5. Nu iti sufla nasul intr-un loc in care oamenii mananca sau intr-un loc public . Cel mai indicat ar fi sa te scuzi si sa mergi sa faci acest lucru la toaleta, astfel incat cei aflati la masa sa nu te considere lipsit de politete. In plus, daca stranuti, fa-o in batista si cat mai discret, astfel incat cei din jur sa nu creada ca nu ii respecti.</a:t>
            </a:r>
          </a:p>
          <a:p>
            <a:pPr algn="l"/>
            <a:endParaRPr lang="ro-RO" b="0" i="0" dirty="0">
              <a:solidFill>
                <a:srgbClr val="393939"/>
              </a:solidFill>
              <a:effectLst/>
              <a:latin typeface="Literata"/>
            </a:endParaRPr>
          </a:p>
          <a:p>
            <a:pPr algn="l"/>
            <a:endParaRPr lang="ro-RO" b="0" i="0" dirty="0">
              <a:solidFill>
                <a:srgbClr val="393939"/>
              </a:solidFill>
              <a:effectLst/>
              <a:latin typeface="Literata"/>
            </a:endParaRPr>
          </a:p>
          <a:p>
            <a:endParaRPr lang="ro-RO" dirty="0"/>
          </a:p>
        </p:txBody>
      </p:sp>
    </p:spTree>
    <p:extLst>
      <p:ext uri="{BB962C8B-B14F-4D97-AF65-F5344CB8AC3E}">
        <p14:creationId xmlns:p14="http://schemas.microsoft.com/office/powerpoint/2010/main" val="2309210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33AB34-02D3-4DB7-9477-5169E6486A9B}"/>
              </a:ext>
            </a:extLst>
          </p:cNvPr>
          <p:cNvSpPr txBox="1"/>
          <p:nvPr/>
        </p:nvSpPr>
        <p:spPr>
          <a:xfrm>
            <a:off x="228600" y="381000"/>
            <a:ext cx="8686800" cy="4801314"/>
          </a:xfrm>
          <a:prstGeom prst="rect">
            <a:avLst/>
          </a:prstGeom>
          <a:noFill/>
        </p:spPr>
        <p:txBody>
          <a:bodyPr wrap="square" rtlCol="0">
            <a:spAutoFit/>
          </a:bodyPr>
          <a:lstStyle/>
          <a:p>
            <a:pPr algn="l"/>
            <a:r>
              <a:rPr lang="ro-RO" b="0" i="0" dirty="0">
                <a:solidFill>
                  <a:srgbClr val="333333"/>
                </a:solidFill>
                <a:effectLst/>
                <a:latin typeface="Arial" panose="020B0604020202020204" pitchFamily="34" charset="0"/>
              </a:rPr>
              <a:t>6. Nu iti curata dintii cu scobitoarea in public, acest lucru este considerat nepoliticos. De altfel, acest gest este considerat lipsit de politete si in alte culturi. Daca totusi trebuie sa folosesti scobitoarea pentru a-ti curata dintii, fa-o discret, cu palma la gura, mascand cat mai mult aceasta actiune.</a:t>
            </a:r>
          </a:p>
          <a:p>
            <a:pPr algn="l"/>
            <a:r>
              <a:rPr lang="ro-RO" b="1" i="0" dirty="0">
                <a:solidFill>
                  <a:srgbClr val="333333"/>
                </a:solidFill>
                <a:effectLst/>
                <a:latin typeface="PT Sans" panose="020B0604020202020204" pitchFamily="34" charset="0"/>
              </a:rPr>
              <a:t>Ce sa nu faci in ce priveste tinuta si comportamentul in public</a:t>
            </a:r>
            <a:endParaRPr lang="ro-RO" b="0" i="0" dirty="0">
              <a:solidFill>
                <a:srgbClr val="333333"/>
              </a:solidFill>
              <a:effectLst/>
              <a:latin typeface="Arial" panose="020B0604020202020204" pitchFamily="34" charset="0"/>
            </a:endParaRPr>
          </a:p>
          <a:p>
            <a:pPr algn="l"/>
            <a:r>
              <a:rPr lang="ro-RO" dirty="0">
                <a:solidFill>
                  <a:srgbClr val="333333"/>
                </a:solidFill>
                <a:latin typeface="Arial" panose="020B0604020202020204" pitchFamily="34" charset="0"/>
              </a:rPr>
              <a:t>7</a:t>
            </a:r>
            <a:r>
              <a:rPr lang="ro-RO" b="0" i="0" dirty="0">
                <a:solidFill>
                  <a:srgbClr val="333333"/>
                </a:solidFill>
                <a:effectLst/>
                <a:latin typeface="Arial" panose="020B0604020202020204" pitchFamily="34" charset="0"/>
              </a:rPr>
              <a:t>. Nu te imbraca provocator sau indecent, mai ales daca esti femeie. Incearca sa fii cat mai acoperita, pentru ca in Turcia, datorita religiei musulmane, femeile au un alt statut decat in alte tari europene.</a:t>
            </a:r>
          </a:p>
          <a:p>
            <a:r>
              <a:rPr lang="it-IT" b="1" i="0" dirty="0">
                <a:solidFill>
                  <a:srgbClr val="333333"/>
                </a:solidFill>
                <a:effectLst/>
                <a:latin typeface="PT Sans" panose="020B0503020203020204" pitchFamily="34" charset="0"/>
              </a:rPr>
              <a:t>Ce sa nu faci atunci cand mergi sa vizitezi</a:t>
            </a:r>
            <a:endParaRPr lang="ro-RO" b="0" i="0" dirty="0">
              <a:solidFill>
                <a:srgbClr val="333333"/>
              </a:solidFill>
              <a:effectLst/>
              <a:latin typeface="Arial" panose="020B0604020202020204" pitchFamily="34" charset="0"/>
            </a:endParaRPr>
          </a:p>
          <a:p>
            <a:pPr algn="l"/>
            <a:r>
              <a:rPr lang="ro-RO" b="0" i="0" dirty="0">
                <a:solidFill>
                  <a:srgbClr val="333333"/>
                </a:solidFill>
                <a:effectLst/>
                <a:latin typeface="Arial" panose="020B0604020202020204" pitchFamily="34" charset="0"/>
              </a:rPr>
              <a:t>8. Nu te lasa pacalit/a de ghizii locali, care te opresc pe strada si iti ofera ajutorul, aparent neconditionat. Majoritatea acestora au contracte cu negustorii din zona, mai ales din bazaruri si iau un anumit comision pentru fiecare client pe care il aduc</a:t>
            </a:r>
          </a:p>
          <a:p>
            <a:pPr algn="l"/>
            <a:r>
              <a:rPr lang="ro-RO" dirty="0">
                <a:solidFill>
                  <a:srgbClr val="333333"/>
                </a:solidFill>
                <a:latin typeface="Arial" panose="020B0604020202020204" pitchFamily="34" charset="0"/>
              </a:rPr>
              <a:t>9</a:t>
            </a:r>
            <a:r>
              <a:rPr lang="ro-RO" b="0" i="0" dirty="0">
                <a:solidFill>
                  <a:srgbClr val="333333"/>
                </a:solidFill>
                <a:effectLst/>
                <a:latin typeface="Arial" panose="020B0604020202020204" pitchFamily="34" charset="0"/>
              </a:rPr>
              <a:t>. Nu cumpara ceva fara sa negociezi cu vanzatorul. Turcii considera impolitete lipsa negocierii dintre vanzator si client, de aceea inainte de a pleca la cumparaturi, pregateste-te sa negociezi “la sange”. De aceea ar trebui sa oferi jumatate sau putin peste jumatate din pretul afisat</a:t>
            </a:r>
          </a:p>
          <a:p>
            <a:endParaRPr lang="ro-RO" dirty="0"/>
          </a:p>
        </p:txBody>
      </p:sp>
    </p:spTree>
    <p:extLst>
      <p:ext uri="{BB962C8B-B14F-4D97-AF65-F5344CB8AC3E}">
        <p14:creationId xmlns:p14="http://schemas.microsoft.com/office/powerpoint/2010/main" val="3778899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9847D0-FE80-4777-9396-796A2D2F447B}"/>
              </a:ext>
            </a:extLst>
          </p:cNvPr>
          <p:cNvSpPr txBox="1"/>
          <p:nvPr/>
        </p:nvSpPr>
        <p:spPr>
          <a:xfrm>
            <a:off x="152400" y="609600"/>
            <a:ext cx="8686800" cy="5355312"/>
          </a:xfrm>
          <a:prstGeom prst="rect">
            <a:avLst/>
          </a:prstGeom>
          <a:noFill/>
        </p:spPr>
        <p:txBody>
          <a:bodyPr wrap="square" rtlCol="0">
            <a:spAutoFit/>
          </a:bodyPr>
          <a:lstStyle/>
          <a:p>
            <a:r>
              <a:rPr lang="ro-RO" b="0" i="0" dirty="0">
                <a:solidFill>
                  <a:srgbClr val="333333"/>
                </a:solidFill>
                <a:effectLst/>
                <a:latin typeface="Arial" panose="020B0604020202020204" pitchFamily="34" charset="0"/>
              </a:rPr>
              <a:t>11. Nu face dus dimineata la hotel, ai putea avea surpriza de a te spala cu apa rece pentru ca multe dintre hotelurile mici au apa calda obtinuta din incalzirea la soare. Insa in cazul in care stai la un hotel mare, nu trebuie sa-ti faci griji in acest sens.</a:t>
            </a:r>
          </a:p>
          <a:p>
            <a:pPr algn="l"/>
            <a:r>
              <a:rPr lang="ro-RO" b="0" i="0" dirty="0">
                <a:solidFill>
                  <a:srgbClr val="333333"/>
                </a:solidFill>
                <a:effectLst/>
                <a:latin typeface="Arial" panose="020B0604020202020204" pitchFamily="34" charset="0"/>
              </a:rPr>
              <a:t>12. Nu intra incaltat/a in moschei, acest lucru este unul dintre cele mai mari pacate pe care le-ai putea comite in fata musulmanilor. Dupa ce ai intrat in moschee, pastreaza linistea, respectand astfel modul in care oamenii se roaga.</a:t>
            </a:r>
          </a:p>
          <a:p>
            <a:pPr algn="l"/>
            <a:r>
              <a:rPr lang="ro-RO" b="0" i="0" dirty="0">
                <a:solidFill>
                  <a:srgbClr val="333333"/>
                </a:solidFill>
                <a:effectLst/>
                <a:latin typeface="Arial" panose="020B0604020202020204" pitchFamily="34" charset="0"/>
              </a:rPr>
              <a:t>13. Nu incerca sa iti faci singur dreptate in cazul in care ai fost victima unei infractiuni si incearca sa respecti legile tarii in care te afli. Apeleaza la politie, autoritatile locale te pot ajuta in rezolvarea problemei, fie ca ai fost inselat, jefuit sau lovit. </a:t>
            </a:r>
          </a:p>
          <a:p>
            <a:pPr algn="l"/>
            <a:r>
              <a:rPr lang="ro-RO" b="0" i="0" dirty="0">
                <a:solidFill>
                  <a:srgbClr val="333333"/>
                </a:solidFill>
                <a:effectLst/>
                <a:latin typeface="Arial" panose="020B0604020202020204" pitchFamily="34" charset="0"/>
              </a:rPr>
              <a:t>14. Nu manca fructe de mare la restaurantele de pe coasta pentru ca ai putea avea ghinionul sa nimeresti produse care nu sunt proaspete si care, si mai rau, iti vor scoate multi bani din buzunar.</a:t>
            </a:r>
          </a:p>
          <a:p>
            <a:pPr algn="l"/>
            <a:r>
              <a:rPr lang="ro-RO" b="0" i="0" dirty="0">
                <a:solidFill>
                  <a:srgbClr val="333333"/>
                </a:solidFill>
                <a:effectLst/>
                <a:latin typeface="Arial" panose="020B0604020202020204" pitchFamily="34" charset="0"/>
              </a:rPr>
              <a:t>15. Nu cumpara bijuterii, haine sau produse scumpe din bazar, pentru ca ai putea sa fii inselat. Este mai indicat sa mergi sa iti achizitionezi bunurile dorite din magazinele din oras, acolo unde pentru aproximativ aceleasi preturi, poti lua produsele cu certificat de garantie.</a:t>
            </a:r>
          </a:p>
          <a:p>
            <a:pPr algn="l"/>
            <a:endParaRPr lang="ro-RO" b="0" i="0" dirty="0">
              <a:solidFill>
                <a:srgbClr val="333333"/>
              </a:solidFill>
              <a:effectLst/>
              <a:latin typeface="Arial" panose="020B0604020202020204" pitchFamily="34" charset="0"/>
            </a:endParaRPr>
          </a:p>
          <a:p>
            <a:endParaRPr lang="ro-RO" dirty="0"/>
          </a:p>
        </p:txBody>
      </p:sp>
    </p:spTree>
    <p:extLst>
      <p:ext uri="{BB962C8B-B14F-4D97-AF65-F5344CB8AC3E}">
        <p14:creationId xmlns:p14="http://schemas.microsoft.com/office/powerpoint/2010/main" val="3502553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C85BE1-B654-49AE-98E6-A0F1A8DF1CD7}"/>
              </a:ext>
            </a:extLst>
          </p:cNvPr>
          <p:cNvSpPr txBox="1"/>
          <p:nvPr/>
        </p:nvSpPr>
        <p:spPr>
          <a:xfrm>
            <a:off x="533400" y="457200"/>
            <a:ext cx="8077200" cy="4247317"/>
          </a:xfrm>
          <a:prstGeom prst="rect">
            <a:avLst/>
          </a:prstGeom>
          <a:noFill/>
        </p:spPr>
        <p:txBody>
          <a:bodyPr wrap="square" rtlCol="0">
            <a:spAutoFit/>
          </a:bodyPr>
          <a:lstStyle/>
          <a:p>
            <a:pPr algn="l"/>
            <a:r>
              <a:rPr lang="ro-RO" b="1" i="0" dirty="0">
                <a:solidFill>
                  <a:srgbClr val="333333"/>
                </a:solidFill>
                <a:effectLst/>
                <a:latin typeface="PT Sans" panose="020B0503020203020204" pitchFamily="34" charset="0"/>
              </a:rPr>
              <a:t>Ce sa nu faci cu banii</a:t>
            </a:r>
            <a:br>
              <a:rPr lang="ro-RO" b="1" i="0" dirty="0">
                <a:solidFill>
                  <a:srgbClr val="333333"/>
                </a:solidFill>
                <a:effectLst/>
                <a:latin typeface="PT Sans" panose="020B0503020203020204" pitchFamily="34" charset="0"/>
              </a:rPr>
            </a:br>
            <a:r>
              <a:rPr lang="ro-RO" b="1" i="0" dirty="0">
                <a:solidFill>
                  <a:srgbClr val="333333"/>
                </a:solidFill>
                <a:effectLst/>
                <a:latin typeface="PT Sans" panose="020B0503020203020204" pitchFamily="34" charset="0"/>
              </a:rPr>
              <a:t> </a:t>
            </a:r>
          </a:p>
          <a:p>
            <a:pPr algn="l"/>
            <a:r>
              <a:rPr lang="ro-RO" b="0" i="0" dirty="0">
                <a:solidFill>
                  <a:srgbClr val="333333"/>
                </a:solidFill>
                <a:effectLst/>
                <a:latin typeface="Arial" panose="020B0604020202020204" pitchFamily="34" charset="0"/>
              </a:rPr>
              <a:t>16. Nu pleca fara bani schimbati la tine. Este bine sa ai in buzunar si lire turcesti, dar si euro. In plus, nu uita sa ai si bani marunti, astfel incat sa nu poti fi tras in piept. Si nu uita, tine-ti portofelul bine ascuns, ca sa nu devii victima hotilor de buzunare si nu purta toti banii la tine.</a:t>
            </a:r>
          </a:p>
          <a:p>
            <a:pPr algn="l"/>
            <a:r>
              <a:rPr lang="ro-RO" b="0" i="0" dirty="0">
                <a:solidFill>
                  <a:srgbClr val="333333"/>
                </a:solidFill>
                <a:effectLst/>
                <a:latin typeface="Arial" panose="020B0604020202020204" pitchFamily="34" charset="0"/>
              </a:rPr>
              <a:t>17. Nu schimba bani decat in locurile considerate de incredere, cum ar fi cele din hoteluri, din banci, la posta sau alte institutii ale statului. In plus, nu te lasa pacalit atunci cand cineva te roaga sa ii schimbi bani, din monede in bancnote.</a:t>
            </a:r>
          </a:p>
          <a:p>
            <a:r>
              <a:rPr lang="ro-RO" dirty="0">
                <a:solidFill>
                  <a:srgbClr val="333333"/>
                </a:solidFill>
                <a:latin typeface="Arial" panose="020B0604020202020204" pitchFamily="34" charset="0"/>
              </a:rPr>
              <a:t>18</a:t>
            </a:r>
            <a:r>
              <a:rPr lang="ro-RO" b="0" i="0" dirty="0">
                <a:solidFill>
                  <a:srgbClr val="333333"/>
                </a:solidFill>
                <a:effectLst/>
                <a:latin typeface="Arial" panose="020B0604020202020204" pitchFamily="34" charset="0"/>
              </a:rPr>
              <a:t>. Nu bea apa sau lichide decat din sticla care a fost desigilata in fata ta. Nu accepta platouri cu fructe pe masa pentru ca te vor incarca foarte mult la nota. </a:t>
            </a:r>
            <a:r>
              <a:rPr lang="it-IT" b="0" i="0" dirty="0">
                <a:solidFill>
                  <a:srgbClr val="333333"/>
                </a:solidFill>
                <a:effectLst/>
                <a:latin typeface="Arial" panose="020B0604020202020204" pitchFamily="34" charset="0"/>
              </a:rPr>
              <a:t>In locul acestora incearca niste aperitive locale, pe care sa le comanzi din meniu, astfel incat sa ai costul meniului sub control.</a:t>
            </a:r>
            <a:endParaRPr lang="ro-RO" b="0" i="0" dirty="0">
              <a:solidFill>
                <a:srgbClr val="333333"/>
              </a:solidFill>
              <a:effectLst/>
              <a:latin typeface="Arial" panose="020B0604020202020204" pitchFamily="34" charset="0"/>
            </a:endParaRPr>
          </a:p>
          <a:p>
            <a:endParaRPr lang="ro-RO" dirty="0"/>
          </a:p>
        </p:txBody>
      </p:sp>
    </p:spTree>
    <p:extLst>
      <p:ext uri="{BB962C8B-B14F-4D97-AF65-F5344CB8AC3E}">
        <p14:creationId xmlns:p14="http://schemas.microsoft.com/office/powerpoint/2010/main" val="63690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5791200" cy="5867400"/>
          </a:xfrm>
        </p:spPr>
        <p:style>
          <a:lnRef idx="1">
            <a:schemeClr val="accent2"/>
          </a:lnRef>
          <a:fillRef idx="3">
            <a:schemeClr val="accent2"/>
          </a:fillRef>
          <a:effectRef idx="2">
            <a:schemeClr val="accent2"/>
          </a:effectRef>
          <a:fontRef idx="minor">
            <a:schemeClr val="lt1"/>
          </a:fontRef>
        </p:style>
        <p:txBody>
          <a:bodyPr>
            <a:normAutofit/>
          </a:bodyPr>
          <a:lstStyle/>
          <a:p>
            <a:pPr>
              <a:buNone/>
            </a:pPr>
            <a:r>
              <a:rPr lang="en-US" sz="1800" dirty="0">
                <a:solidFill>
                  <a:schemeClr val="bg1"/>
                </a:solidFill>
                <a:latin typeface="Arial" pitchFamily="34" charset="0"/>
                <a:cs typeface="Arial" pitchFamily="34" charset="0"/>
              </a:rPr>
              <a:t>     </a:t>
            </a:r>
          </a:p>
          <a:p>
            <a:pPr>
              <a:buNone/>
            </a:pPr>
            <a:r>
              <a:rPr lang="en-US" sz="1800" dirty="0">
                <a:solidFill>
                  <a:schemeClr val="bg1"/>
                </a:solidFill>
                <a:latin typeface="Arial" pitchFamily="34" charset="0"/>
                <a:cs typeface="Arial" pitchFamily="34" charset="0"/>
              </a:rPr>
              <a:t>         </a:t>
            </a:r>
            <a:r>
              <a:rPr lang="vi-VN" sz="2300" b="1" dirty="0">
                <a:solidFill>
                  <a:schemeClr val="bg1"/>
                </a:solidFill>
                <a:latin typeface="Arial" pitchFamily="34" charset="0"/>
                <a:cs typeface="Arial" pitchFamily="34" charset="0"/>
              </a:rPr>
              <a:t>Zonele de coastă a Turciei care mărginesc Marea Egee și Marea Mediteraneană au o climă temperat mediteraneean</a:t>
            </a:r>
            <a:r>
              <a:rPr lang="en-US" sz="2300" b="1" dirty="0">
                <a:solidFill>
                  <a:schemeClr val="bg1"/>
                </a:solidFill>
                <a:latin typeface="Arial" pitchFamily="34" charset="0"/>
                <a:cs typeface="Arial" pitchFamily="34" charset="0"/>
              </a:rPr>
              <a:t>.</a:t>
            </a:r>
          </a:p>
          <a:p>
            <a:pPr>
              <a:buNone/>
            </a:pPr>
            <a:r>
              <a:rPr lang="en-US" sz="2300" b="1" dirty="0">
                <a:solidFill>
                  <a:schemeClr val="bg1"/>
                </a:solidFill>
                <a:latin typeface="Arial" pitchFamily="34" charset="0"/>
                <a:cs typeface="Arial" pitchFamily="34" charset="0"/>
              </a:rPr>
              <a:t>    </a:t>
            </a:r>
            <a:r>
              <a:rPr lang="vi-VN" sz="2300" b="1" dirty="0">
                <a:solidFill>
                  <a:schemeClr val="bg1"/>
                </a:solidFill>
                <a:latin typeface="Arial" pitchFamily="34" charset="0"/>
                <a:cs typeface="Arial" pitchFamily="34" charset="0"/>
              </a:rPr>
              <a:t>Clima Turciei este temperat-maritimă pe litoralul Mării Negre și subtropicală pe litoralul Mării Mediterane</a:t>
            </a:r>
            <a:r>
              <a:rPr lang="en-US" sz="1800" dirty="0">
                <a:solidFill>
                  <a:schemeClr val="bg1"/>
                </a:solidFill>
                <a:latin typeface="Arial" pitchFamily="34" charset="0"/>
                <a:cs typeface="Arial" pitchFamily="34" charset="0"/>
              </a:rPr>
              <a:t>.</a:t>
            </a:r>
          </a:p>
        </p:txBody>
      </p:sp>
      <p:sp>
        <p:nvSpPr>
          <p:cNvPr id="4" name="Rectangle 3"/>
          <p:cNvSpPr/>
          <p:nvPr/>
        </p:nvSpPr>
        <p:spPr>
          <a:xfrm>
            <a:off x="1828800" y="0"/>
            <a:ext cx="205537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CLIMA</a:t>
            </a:r>
          </a:p>
        </p:txBody>
      </p:sp>
      <p:pic>
        <p:nvPicPr>
          <p:cNvPr id="3074" name="Picture 2" descr="C:\Users\Ioana\Desktop\turc.jpg"/>
          <p:cNvPicPr>
            <a:picLocks noChangeAspect="1" noChangeArrowheads="1"/>
          </p:cNvPicPr>
          <p:nvPr/>
        </p:nvPicPr>
        <p:blipFill>
          <a:blip r:embed="rId3"/>
          <a:srcRect/>
          <a:stretch>
            <a:fillRect/>
          </a:stretch>
        </p:blipFill>
        <p:spPr bwMode="auto">
          <a:xfrm>
            <a:off x="6096000" y="4724400"/>
            <a:ext cx="2901950" cy="1913050"/>
          </a:xfrm>
          <a:prstGeom prst="rect">
            <a:avLst/>
          </a:prstGeom>
          <a:noFill/>
        </p:spPr>
      </p:pic>
      <p:pic>
        <p:nvPicPr>
          <p:cNvPr id="3075" name="Picture 3" descr="C:\Users\Ioana\Desktop\ghetari.jpg"/>
          <p:cNvPicPr>
            <a:picLocks noChangeAspect="1" noChangeArrowheads="1"/>
          </p:cNvPicPr>
          <p:nvPr/>
        </p:nvPicPr>
        <p:blipFill>
          <a:blip r:embed="rId4"/>
          <a:srcRect/>
          <a:stretch>
            <a:fillRect/>
          </a:stretch>
        </p:blipFill>
        <p:spPr bwMode="auto">
          <a:xfrm>
            <a:off x="6096000" y="2438400"/>
            <a:ext cx="2857500" cy="2143125"/>
          </a:xfrm>
          <a:prstGeom prst="rect">
            <a:avLst/>
          </a:prstGeom>
          <a:noFill/>
        </p:spPr>
      </p:pic>
      <p:pic>
        <p:nvPicPr>
          <p:cNvPr id="3076" name="Picture 4" descr="C:\Users\Ioana\Desktop\turciaaa.jpg"/>
          <p:cNvPicPr>
            <a:picLocks noChangeAspect="1" noChangeArrowheads="1"/>
          </p:cNvPicPr>
          <p:nvPr/>
        </p:nvPicPr>
        <p:blipFill>
          <a:blip r:embed="rId5"/>
          <a:srcRect/>
          <a:stretch>
            <a:fillRect/>
          </a:stretch>
        </p:blipFill>
        <p:spPr bwMode="auto">
          <a:xfrm>
            <a:off x="6096000" y="152400"/>
            <a:ext cx="2857500" cy="2200275"/>
          </a:xfrm>
          <a:prstGeom prst="rect">
            <a:avLst/>
          </a:prstGeom>
          <a:noFill/>
        </p:spPr>
      </p:pic>
    </p:spTree>
  </p:cSld>
  <p:clrMapOvr>
    <a:masterClrMapping/>
  </p:clrMapOvr>
  <p:transition spd="slow">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0EEA1-8724-A79D-F5A0-19A0D154E9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3856672"/>
            <a:ext cx="5496680" cy="2665057"/>
          </a:xfrm>
          <a:prstGeom prst="rect">
            <a:avLst/>
          </a:prstGeom>
        </p:spPr>
      </p:pic>
      <p:pic>
        <p:nvPicPr>
          <p:cNvPr id="1026" name="Picture 2" descr="Harta pentru Manavgat">
            <a:extLst>
              <a:ext uri="{FF2B5EF4-FFF2-40B4-BE49-F238E27FC236}">
                <a16:creationId xmlns:a16="http://schemas.microsoft.com/office/drawing/2014/main" id="{97F94F56-E212-CF71-1FE9-1653A05DE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211052"/>
            <a:ext cx="3200400" cy="22458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F0E3177-40E3-3496-3479-0AAEF8B907D7}"/>
              </a:ext>
            </a:extLst>
          </p:cNvPr>
          <p:cNvSpPr txBox="1"/>
          <p:nvPr/>
        </p:nvSpPr>
        <p:spPr>
          <a:xfrm>
            <a:off x="381000" y="228600"/>
            <a:ext cx="8534400" cy="3139321"/>
          </a:xfrm>
          <a:prstGeom prst="rect">
            <a:avLst/>
          </a:prstGeom>
          <a:noFill/>
        </p:spPr>
        <p:txBody>
          <a:bodyPr wrap="square" rtlCol="0">
            <a:spAutoFit/>
          </a:bodyPr>
          <a:lstStyle/>
          <a:p>
            <a:r>
              <a:rPr lang="ro-RO" b="0" i="0" dirty="0">
                <a:effectLst/>
                <a:latin typeface="Open Sans" panose="020B0606030504020204" pitchFamily="34" charset="0"/>
              </a:rPr>
              <a:t>Orașul Manavgat, care este la 72 de km de provincia Antalya. Centrul orașului este la 4 km de malul Mediteranei. Partea de nord a orașului se învecinează cu Munții Taurus acoperiti cu păduri frumoase. Râul Manavgat, care curge prin oraș, dă fertilitatea și bogăție. </a:t>
            </a:r>
          </a:p>
          <a:p>
            <a:pPr algn="just" fontAlgn="base"/>
            <a:r>
              <a:rPr lang="ro-RO" b="0" i="0" dirty="0">
                <a:solidFill>
                  <a:srgbClr val="000000"/>
                </a:solidFill>
                <a:effectLst/>
                <a:latin typeface="Arial" panose="020B0604020202020204" pitchFamily="34" charset="0"/>
              </a:rPr>
              <a:t>Manavgat este situat în partea de sud a Turciei. Marea Mediterană este la doar 5 km. Orașul este situat pe autostrada aglomerată D 400 între centrele populare ale stațiunii și Alanya. Orașe din apropiere:</a:t>
            </a:r>
          </a:p>
          <a:p>
            <a:pPr algn="l" fontAlgn="base">
              <a:buFont typeface="+mj-lt"/>
              <a:buAutoNum type="arabicPeriod"/>
            </a:pPr>
            <a:r>
              <a:rPr lang="ro-RO" b="0" i="0" dirty="0">
                <a:solidFill>
                  <a:srgbClr val="000000"/>
                </a:solidFill>
                <a:effectLst/>
                <a:latin typeface="Arial" panose="020B0604020202020204" pitchFamily="34" charset="0"/>
              </a:rPr>
              <a:t>Side - 10 km.</a:t>
            </a:r>
          </a:p>
          <a:p>
            <a:pPr algn="l" fontAlgn="base">
              <a:buFont typeface="+mj-lt"/>
              <a:buAutoNum type="arabicPeriod"/>
            </a:pPr>
            <a:r>
              <a:rPr lang="ro-RO" b="0" i="0" dirty="0">
                <a:solidFill>
                  <a:srgbClr val="000000"/>
                </a:solidFill>
                <a:effectLst/>
                <a:latin typeface="Arial" panose="020B0604020202020204" pitchFamily="34" charset="0"/>
              </a:rPr>
              <a:t>Antalya - 78 km.</a:t>
            </a:r>
          </a:p>
          <a:p>
            <a:pPr algn="l" fontAlgn="base">
              <a:buFont typeface="+mj-lt"/>
              <a:buAutoNum type="arabicPeriod"/>
            </a:pPr>
            <a:r>
              <a:rPr lang="ro-RO" b="0" i="0" dirty="0">
                <a:solidFill>
                  <a:srgbClr val="000000"/>
                </a:solidFill>
                <a:effectLst/>
                <a:latin typeface="Arial" panose="020B0604020202020204" pitchFamily="34" charset="0"/>
              </a:rPr>
              <a:t>Alanya - 60 km.</a:t>
            </a:r>
          </a:p>
          <a:p>
            <a:endParaRPr lang="ro-RO" dirty="0"/>
          </a:p>
        </p:txBody>
      </p:sp>
    </p:spTree>
    <p:extLst>
      <p:ext uri="{BB962C8B-B14F-4D97-AF65-F5344CB8AC3E}">
        <p14:creationId xmlns:p14="http://schemas.microsoft.com/office/powerpoint/2010/main" val="2610104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A89E09-E2AF-B579-33BB-82F8DE14BAA0}"/>
              </a:ext>
            </a:extLst>
          </p:cNvPr>
          <p:cNvSpPr txBox="1"/>
          <p:nvPr/>
        </p:nvSpPr>
        <p:spPr>
          <a:xfrm>
            <a:off x="457200" y="381000"/>
            <a:ext cx="8382000" cy="2031325"/>
          </a:xfrm>
          <a:prstGeom prst="rect">
            <a:avLst/>
          </a:prstGeom>
          <a:noFill/>
        </p:spPr>
        <p:txBody>
          <a:bodyPr wrap="square" rtlCol="0">
            <a:spAutoFit/>
          </a:bodyPr>
          <a:lstStyle/>
          <a:p>
            <a:pPr algn="l" fontAlgn="base"/>
            <a:r>
              <a:rPr lang="ro-RO" b="0" i="0" dirty="0">
                <a:solidFill>
                  <a:srgbClr val="3B374F"/>
                </a:solidFill>
                <a:effectLst/>
                <a:latin typeface="PT Sans" panose="020B0503020203020204" pitchFamily="34" charset="0"/>
              </a:rPr>
              <a:t>Acest oraș turcesc însorit este situat lângă Side și este considerat al treilea ca mărime, al doilea după Antalya și Alanya. Manavgatul modern este renumit pentru orașul său antic, cascada, Parcul Național Köprülü Canyon, Lacul Titreyengöl, lacul de acumulare Oymapinar și ruinele Seleukeia. </a:t>
            </a:r>
          </a:p>
          <a:p>
            <a:pPr algn="l" fontAlgn="base"/>
            <a:r>
              <a:rPr lang="ro-RO" b="0" i="0" dirty="0">
                <a:solidFill>
                  <a:srgbClr val="3B374F"/>
                </a:solidFill>
                <a:effectLst/>
                <a:latin typeface="PT Sans" panose="020B0503020203020204" pitchFamily="34" charset="0"/>
              </a:rPr>
              <a:t>Există un bazar imens aici, unde puteți găsi orice doriți. În Manavgat trăiesc aproximativ 80 de mii de oameni.</a:t>
            </a:r>
          </a:p>
          <a:p>
            <a:endParaRPr lang="ro-RO" dirty="0"/>
          </a:p>
        </p:txBody>
      </p:sp>
      <p:pic>
        <p:nvPicPr>
          <p:cNvPr id="4" name="Picture 3">
            <a:extLst>
              <a:ext uri="{FF2B5EF4-FFF2-40B4-BE49-F238E27FC236}">
                <a16:creationId xmlns:a16="http://schemas.microsoft.com/office/drawing/2014/main" id="{E9DF377D-0D96-E93E-4670-9E817035C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514600"/>
            <a:ext cx="3644348" cy="2438400"/>
          </a:xfrm>
          <a:prstGeom prst="rect">
            <a:avLst/>
          </a:prstGeom>
        </p:spPr>
      </p:pic>
      <p:pic>
        <p:nvPicPr>
          <p:cNvPr id="6" name="Picture 5">
            <a:extLst>
              <a:ext uri="{FF2B5EF4-FFF2-40B4-BE49-F238E27FC236}">
                <a16:creationId xmlns:a16="http://schemas.microsoft.com/office/drawing/2014/main" id="{0B91B383-9658-558E-046D-CC7AB6EEA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2412325"/>
            <a:ext cx="4572000" cy="2286000"/>
          </a:xfrm>
          <a:prstGeom prst="rect">
            <a:avLst/>
          </a:prstGeom>
        </p:spPr>
      </p:pic>
    </p:spTree>
    <p:extLst>
      <p:ext uri="{BB962C8B-B14F-4D97-AF65-F5344CB8AC3E}">
        <p14:creationId xmlns:p14="http://schemas.microsoft.com/office/powerpoint/2010/main" val="4243628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BF34B7-C02D-5F1C-B0CD-1E11CDC82776}"/>
              </a:ext>
            </a:extLst>
          </p:cNvPr>
          <p:cNvSpPr txBox="1"/>
          <p:nvPr/>
        </p:nvSpPr>
        <p:spPr>
          <a:xfrm>
            <a:off x="762000" y="381000"/>
            <a:ext cx="7772400" cy="1477328"/>
          </a:xfrm>
          <a:prstGeom prst="rect">
            <a:avLst/>
          </a:prstGeom>
          <a:noFill/>
        </p:spPr>
        <p:txBody>
          <a:bodyPr wrap="square" rtlCol="0">
            <a:spAutoFit/>
          </a:bodyPr>
          <a:lstStyle/>
          <a:p>
            <a:r>
              <a:rPr lang="ro-RO" b="0" i="0" dirty="0">
                <a:effectLst/>
                <a:latin typeface="Open Sans" panose="020B0606030504020204" pitchFamily="34" charset="0"/>
              </a:rPr>
              <a:t>Cascada Manavgat și delta sunt cele mai importante bogății naturale ale orașului.</a:t>
            </a:r>
          </a:p>
          <a:p>
            <a:r>
              <a:rPr lang="ro-RO" b="0" i="0" dirty="0">
                <a:effectLst/>
                <a:latin typeface="PT Sans" panose="020B0503020203020204" pitchFamily="34" charset="0"/>
              </a:rPr>
              <a:t>Cascada Manavgat este o cascadă de pe râul cu același nume din provincia Antalya. Este situat în apropiere de orașul stațiune Side. Cuvântul „Manavgat” este tradus ca „zeița-mamă”.</a:t>
            </a:r>
            <a:endParaRPr lang="ro-RO" dirty="0"/>
          </a:p>
        </p:txBody>
      </p:sp>
      <p:pic>
        <p:nvPicPr>
          <p:cNvPr id="4" name="Picture 3">
            <a:extLst>
              <a:ext uri="{FF2B5EF4-FFF2-40B4-BE49-F238E27FC236}">
                <a16:creationId xmlns:a16="http://schemas.microsoft.com/office/drawing/2014/main" id="{E5E2C35A-19D7-D44E-282D-EAD5E2F39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0"/>
            <a:ext cx="4267200" cy="3200400"/>
          </a:xfrm>
          <a:prstGeom prst="rect">
            <a:avLst/>
          </a:prstGeom>
        </p:spPr>
      </p:pic>
      <p:pic>
        <p:nvPicPr>
          <p:cNvPr id="6" name="Picture 5">
            <a:extLst>
              <a:ext uri="{FF2B5EF4-FFF2-40B4-BE49-F238E27FC236}">
                <a16:creationId xmlns:a16="http://schemas.microsoft.com/office/drawing/2014/main" id="{6A652756-0F9C-0052-2F73-ED1C4CD5E9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405433"/>
            <a:ext cx="4038600" cy="3028950"/>
          </a:xfrm>
          <a:prstGeom prst="rect">
            <a:avLst/>
          </a:prstGeom>
        </p:spPr>
      </p:pic>
    </p:spTree>
    <p:extLst>
      <p:ext uri="{BB962C8B-B14F-4D97-AF65-F5344CB8AC3E}">
        <p14:creationId xmlns:p14="http://schemas.microsoft.com/office/powerpoint/2010/main" val="3841412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5CA32D-9962-76FA-1C7F-6B66DD2C551D}"/>
              </a:ext>
            </a:extLst>
          </p:cNvPr>
          <p:cNvSpPr txBox="1"/>
          <p:nvPr/>
        </p:nvSpPr>
        <p:spPr>
          <a:xfrm>
            <a:off x="609600" y="381000"/>
            <a:ext cx="8001000" cy="1754326"/>
          </a:xfrm>
          <a:prstGeom prst="rect">
            <a:avLst/>
          </a:prstGeom>
          <a:noFill/>
        </p:spPr>
        <p:txBody>
          <a:bodyPr wrap="square" rtlCol="0">
            <a:spAutoFit/>
          </a:bodyPr>
          <a:lstStyle/>
          <a:p>
            <a:pPr algn="l" fontAlgn="base"/>
            <a:r>
              <a:rPr lang="ro-RO" b="1" i="0" dirty="0">
                <a:solidFill>
                  <a:srgbClr val="3B374F"/>
                </a:solidFill>
                <a:effectLst/>
                <a:latin typeface="PT Sans" panose="020B0503020203020204" pitchFamily="34" charset="0"/>
              </a:rPr>
              <a:t>Canionul verde</a:t>
            </a:r>
          </a:p>
          <a:p>
            <a:pPr algn="l" fontAlgn="base"/>
            <a:r>
              <a:rPr lang="ro-RO" b="0" i="0" dirty="0">
                <a:solidFill>
                  <a:srgbClr val="3B374F"/>
                </a:solidFill>
                <a:effectLst/>
                <a:latin typeface="PT Sans" panose="020B0503020203020204" pitchFamily="34" charset="0"/>
              </a:rPr>
              <a:t>Green Canyon este cel mai mare rezervor de canion din Turcia. Este situat la 10 km. din Manavgat.</a:t>
            </a:r>
          </a:p>
          <a:p>
            <a:pPr algn="l" fontAlgn="base"/>
            <a:r>
              <a:rPr lang="ro-RO" b="0" i="0" dirty="0">
                <a:solidFill>
                  <a:srgbClr val="3B374F"/>
                </a:solidFill>
                <a:effectLst/>
                <a:latin typeface="PT Sans" panose="020B0503020203020204" pitchFamily="34" charset="0"/>
              </a:rPr>
              <a:t>Lacul de acumulare este situat în Munții Taur, la o altitudine de 350 de metri deasupra nivelului mării, așa că aici este întotdeauna destul de răcoare. </a:t>
            </a:r>
          </a:p>
          <a:p>
            <a:endParaRPr lang="ro-RO" dirty="0"/>
          </a:p>
        </p:txBody>
      </p:sp>
      <p:pic>
        <p:nvPicPr>
          <p:cNvPr id="4" name="Picture 3">
            <a:extLst>
              <a:ext uri="{FF2B5EF4-FFF2-40B4-BE49-F238E27FC236}">
                <a16:creationId xmlns:a16="http://schemas.microsoft.com/office/drawing/2014/main" id="{2F2DF643-864B-D3B0-AF15-FDC40E7AC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957905"/>
            <a:ext cx="5543550" cy="3690420"/>
          </a:xfrm>
          <a:prstGeom prst="rect">
            <a:avLst/>
          </a:prstGeom>
        </p:spPr>
      </p:pic>
    </p:spTree>
    <p:extLst>
      <p:ext uri="{BB962C8B-B14F-4D97-AF65-F5344CB8AC3E}">
        <p14:creationId xmlns:p14="http://schemas.microsoft.com/office/powerpoint/2010/main" val="1677995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1ADE8E-1139-0C9C-C625-84F17088C249}"/>
              </a:ext>
            </a:extLst>
          </p:cNvPr>
          <p:cNvSpPr txBox="1"/>
          <p:nvPr/>
        </p:nvSpPr>
        <p:spPr>
          <a:xfrm>
            <a:off x="609600" y="381000"/>
            <a:ext cx="8077200" cy="2031325"/>
          </a:xfrm>
          <a:prstGeom prst="rect">
            <a:avLst/>
          </a:prstGeom>
          <a:noFill/>
        </p:spPr>
        <p:txBody>
          <a:bodyPr wrap="square" rtlCol="0">
            <a:spAutoFit/>
          </a:bodyPr>
          <a:lstStyle/>
          <a:p>
            <a:pPr algn="l" fontAlgn="base"/>
            <a:r>
              <a:rPr lang="ro-RO" b="1" i="0" dirty="0">
                <a:solidFill>
                  <a:srgbClr val="3B374F"/>
                </a:solidFill>
                <a:effectLst/>
                <a:latin typeface="PT Sans" panose="020B0503020203020204" pitchFamily="34" charset="0"/>
              </a:rPr>
              <a:t>Moscheea principală din Manavgat</a:t>
            </a:r>
          </a:p>
          <a:p>
            <a:pPr algn="l" fontAlgn="base"/>
            <a:r>
              <a:rPr lang="ro-RO" b="0" i="0" dirty="0">
                <a:solidFill>
                  <a:srgbClr val="3B374F"/>
                </a:solidFill>
                <a:effectLst/>
                <a:latin typeface="PT Sans" panose="020B0503020203020204" pitchFamily="34" charset="0"/>
              </a:rPr>
              <a:t>Moscheea principală din Manavgat se numește Merkez K lliye Camii. Este considerată cea mai mare moschee situată pe coasta Antalya.</a:t>
            </a:r>
          </a:p>
          <a:p>
            <a:pPr algn="l" fontAlgn="base"/>
            <a:r>
              <a:rPr lang="ro-RO" b="0" i="0" dirty="0">
                <a:solidFill>
                  <a:srgbClr val="3B374F"/>
                </a:solidFill>
                <a:effectLst/>
                <a:latin typeface="PT Sans" panose="020B0503020203020204" pitchFamily="34" charset="0"/>
              </a:rPr>
              <a:t>Este, de asemenea, una dintre puținele moschei care are patru minarete de 60 de metri înălțime. Fiecare minaret are trei balcoane. Cupola principală a moscheii atinge o înălțime de 30 de metri, există și 27 de cupole mai mici.</a:t>
            </a:r>
          </a:p>
          <a:p>
            <a:endParaRPr lang="ro-RO" dirty="0"/>
          </a:p>
        </p:txBody>
      </p:sp>
      <p:pic>
        <p:nvPicPr>
          <p:cNvPr id="4" name="Picture 3">
            <a:extLst>
              <a:ext uri="{FF2B5EF4-FFF2-40B4-BE49-F238E27FC236}">
                <a16:creationId xmlns:a16="http://schemas.microsoft.com/office/drawing/2014/main" id="{B9E23FE4-D17D-3D1E-2998-007ECCC74F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578" y="2259911"/>
            <a:ext cx="3534214" cy="4371530"/>
          </a:xfrm>
          <a:prstGeom prst="rect">
            <a:avLst/>
          </a:prstGeom>
        </p:spPr>
      </p:pic>
      <p:pic>
        <p:nvPicPr>
          <p:cNvPr id="6" name="Picture 5">
            <a:extLst>
              <a:ext uri="{FF2B5EF4-FFF2-40B4-BE49-F238E27FC236}">
                <a16:creationId xmlns:a16="http://schemas.microsoft.com/office/drawing/2014/main" id="{35922C87-6BD9-D188-49CD-2C52768BF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886200"/>
            <a:ext cx="4323251" cy="2883575"/>
          </a:xfrm>
          <a:prstGeom prst="rect">
            <a:avLst/>
          </a:prstGeom>
        </p:spPr>
      </p:pic>
    </p:spTree>
    <p:extLst>
      <p:ext uri="{BB962C8B-B14F-4D97-AF65-F5344CB8AC3E}">
        <p14:creationId xmlns:p14="http://schemas.microsoft.com/office/powerpoint/2010/main" val="1461586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AE8C7E-274C-2FCF-EEB2-310187E82129}"/>
              </a:ext>
            </a:extLst>
          </p:cNvPr>
          <p:cNvSpPr txBox="1"/>
          <p:nvPr/>
        </p:nvSpPr>
        <p:spPr>
          <a:xfrm>
            <a:off x="304800" y="609600"/>
            <a:ext cx="8534400" cy="2308324"/>
          </a:xfrm>
          <a:prstGeom prst="rect">
            <a:avLst/>
          </a:prstGeom>
          <a:noFill/>
        </p:spPr>
        <p:txBody>
          <a:bodyPr wrap="square" rtlCol="0">
            <a:spAutoFit/>
          </a:bodyPr>
          <a:lstStyle/>
          <a:p>
            <a:pPr algn="l" fontAlgn="base"/>
            <a:r>
              <a:rPr lang="ro-RO" b="1" i="0" dirty="0">
                <a:solidFill>
                  <a:srgbClr val="3B374F"/>
                </a:solidFill>
                <a:effectLst/>
                <a:latin typeface="PT Sans" panose="020B0503020203020204" pitchFamily="34" charset="0"/>
              </a:rPr>
              <a:t>Bulevardul Antalya</a:t>
            </a:r>
          </a:p>
          <a:p>
            <a:pPr algn="l" fontAlgn="base"/>
            <a:r>
              <a:rPr lang="ro-RO" b="0" i="0" dirty="0">
                <a:solidFill>
                  <a:srgbClr val="3B374F"/>
                </a:solidFill>
                <a:effectLst/>
                <a:latin typeface="PT Sans" panose="020B0503020203020204" pitchFamily="34" charset="0"/>
              </a:rPr>
              <a:t>Puțini turiști știu că se numește strada principală din Manavgat</a:t>
            </a:r>
          </a:p>
          <a:p>
            <a:pPr algn="l" fontAlgn="base"/>
            <a:r>
              <a:rPr lang="ro-RO" b="0" i="0" dirty="0">
                <a:solidFill>
                  <a:srgbClr val="3B374F"/>
                </a:solidFill>
                <a:effectLst/>
                <a:latin typeface="PT Sans" panose="020B0503020203020204" pitchFamily="34" charset="0"/>
              </a:rPr>
              <a:t>Cumpărăturile bune se pot face pe strada centrală a orașului Manavgat, care începe în spatele podului peste râul Manavgat și se întinde de-a lungul unei uriașe fântână-cascada, prin tot centrul.</a:t>
            </a:r>
          </a:p>
          <a:p>
            <a:pPr algn="l" fontAlgn="base"/>
            <a:r>
              <a:rPr lang="ro-RO" b="0" i="0" dirty="0">
                <a:solidFill>
                  <a:srgbClr val="3B374F"/>
                </a:solidFill>
                <a:effectLst/>
                <a:latin typeface="PT Sans" panose="020B0503020203020204" pitchFamily="34" charset="0"/>
              </a:rPr>
              <a:t>O mare varietate de magazine cu o selecție foarte mare. Prețurile sunt mult mai mici decât în ​​așa-numitele centre comerciale, unde de obicei sunt aduși turiști.</a:t>
            </a:r>
          </a:p>
          <a:p>
            <a:endParaRPr lang="ro-RO" dirty="0"/>
          </a:p>
        </p:txBody>
      </p:sp>
      <p:pic>
        <p:nvPicPr>
          <p:cNvPr id="4" name="Picture 3">
            <a:extLst>
              <a:ext uri="{FF2B5EF4-FFF2-40B4-BE49-F238E27FC236}">
                <a16:creationId xmlns:a16="http://schemas.microsoft.com/office/drawing/2014/main" id="{E5707FE3-B13E-412C-498A-E5D661EB4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875832"/>
            <a:ext cx="5943600" cy="3302000"/>
          </a:xfrm>
          <a:prstGeom prst="rect">
            <a:avLst/>
          </a:prstGeom>
        </p:spPr>
      </p:pic>
    </p:spTree>
    <p:extLst>
      <p:ext uri="{BB962C8B-B14F-4D97-AF65-F5344CB8AC3E}">
        <p14:creationId xmlns:p14="http://schemas.microsoft.com/office/powerpoint/2010/main" val="126910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228600" y="609600"/>
            <a:ext cx="6705600" cy="923330"/>
          </a:xfrm>
          <a:prstGeom prst="rect">
            <a:avLst/>
          </a:prstGeom>
          <a:noFill/>
        </p:spPr>
        <p:txBody>
          <a:bodyPr wrap="none" lIns="91440" tIns="45720" rIns="91440" bIns="45720">
            <a:prstTxWarp prst="textArchUp">
              <a:avLst>
                <a:gd name="adj" fmla="val 11269073"/>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TRANSPORTUL</a:t>
            </a:r>
          </a:p>
        </p:txBody>
      </p:sp>
      <p:pic>
        <p:nvPicPr>
          <p:cNvPr id="1026" name="Picture 2" descr="C:\Users\Ioana\Desktop\-conducta.jpg"/>
          <p:cNvPicPr>
            <a:picLocks noChangeAspect="1" noChangeArrowheads="1"/>
          </p:cNvPicPr>
          <p:nvPr/>
        </p:nvPicPr>
        <p:blipFill>
          <a:blip r:embed="rId3" cstate="print"/>
          <a:srcRect/>
          <a:stretch>
            <a:fillRect/>
          </a:stretch>
        </p:blipFill>
        <p:spPr bwMode="auto">
          <a:xfrm>
            <a:off x="3048000" y="4648200"/>
            <a:ext cx="2895600" cy="2040708"/>
          </a:xfrm>
          <a:prstGeom prst="rect">
            <a:avLst/>
          </a:prstGeom>
          <a:noFill/>
        </p:spPr>
      </p:pic>
      <p:sp>
        <p:nvSpPr>
          <p:cNvPr id="9" name="Content Placeholder 8"/>
          <p:cNvSpPr>
            <a:spLocks noGrp="1"/>
          </p:cNvSpPr>
          <p:nvPr>
            <p:ph idx="1"/>
          </p:nvPr>
        </p:nvSpPr>
        <p:spPr>
          <a:xfrm>
            <a:off x="228600" y="1219200"/>
            <a:ext cx="5486400" cy="3352800"/>
          </a:xfrm>
        </p:spPr>
        <p:txBody>
          <a:bodyPr>
            <a:noAutofit/>
          </a:bodyPr>
          <a:lstStyle/>
          <a:p>
            <a:pPr>
              <a:buNone/>
            </a:pPr>
            <a:r>
              <a:rPr lang="en-US" sz="2400" b="1" dirty="0">
                <a:solidFill>
                  <a:srgbClr val="002060"/>
                </a:solidFill>
                <a:latin typeface="Aharoni" pitchFamily="2" charset="-79"/>
                <a:cs typeface="Aharoni" pitchFamily="2" charset="-79"/>
              </a:rPr>
              <a:t>  </a:t>
            </a:r>
            <a:r>
              <a:rPr lang="en-US" sz="2400" b="1" dirty="0" err="1">
                <a:solidFill>
                  <a:srgbClr val="002060"/>
                </a:solidFill>
                <a:latin typeface="Aharoni" pitchFamily="2" charset="-79"/>
                <a:cs typeface="Aharoni" pitchFamily="2" charset="-79"/>
              </a:rPr>
              <a:t>Reţeaua</a:t>
            </a:r>
            <a:r>
              <a:rPr lang="en-US" sz="2400" b="1" dirty="0">
                <a:solidFill>
                  <a:srgbClr val="002060"/>
                </a:solidFill>
                <a:latin typeface="Aharoni" pitchFamily="2" charset="-79"/>
                <a:cs typeface="Aharoni" pitchFamily="2" charset="-79"/>
              </a:rPr>
              <a:t> de </a:t>
            </a:r>
            <a:r>
              <a:rPr lang="en-US" sz="2400" b="1" dirty="0" err="1">
                <a:solidFill>
                  <a:srgbClr val="002060"/>
                </a:solidFill>
                <a:latin typeface="Aharoni" pitchFamily="2" charset="-79"/>
                <a:cs typeface="Aharoni" pitchFamily="2" charset="-79"/>
              </a:rPr>
              <a:t>drumuri</a:t>
            </a:r>
            <a:r>
              <a:rPr lang="en-US" sz="2400" b="1" dirty="0">
                <a:solidFill>
                  <a:srgbClr val="002060"/>
                </a:solidFill>
                <a:latin typeface="Aharoni" pitchFamily="2" charset="-79"/>
                <a:cs typeface="Aharoni" pitchFamily="2" charset="-79"/>
              </a:rPr>
              <a:t> </a:t>
            </a:r>
            <a:r>
              <a:rPr lang="en-US" sz="2400" b="1" dirty="0" err="1">
                <a:solidFill>
                  <a:srgbClr val="002060"/>
                </a:solidFill>
                <a:latin typeface="Aharoni" pitchFamily="2" charset="-79"/>
                <a:cs typeface="Aharoni" pitchFamily="2" charset="-79"/>
              </a:rPr>
              <a:t>şi</a:t>
            </a:r>
            <a:r>
              <a:rPr lang="en-US" sz="2400" b="1" dirty="0">
                <a:solidFill>
                  <a:srgbClr val="002060"/>
                </a:solidFill>
                <a:latin typeface="Aharoni" pitchFamily="2" charset="-79"/>
                <a:cs typeface="Aharoni" pitchFamily="2" charset="-79"/>
              </a:rPr>
              <a:t> </a:t>
            </a:r>
            <a:r>
              <a:rPr lang="en-US" sz="2400" b="1" dirty="0" err="1">
                <a:solidFill>
                  <a:srgbClr val="002060"/>
                </a:solidFill>
                <a:latin typeface="Aharoni" pitchFamily="2" charset="-79"/>
                <a:cs typeface="Aharoni" pitchFamily="2" charset="-79"/>
              </a:rPr>
              <a:t>terenuri</a:t>
            </a:r>
            <a:r>
              <a:rPr lang="en-US" sz="2400" b="1" dirty="0">
                <a:solidFill>
                  <a:srgbClr val="002060"/>
                </a:solidFill>
                <a:latin typeface="Aharoni" pitchFamily="2" charset="-79"/>
                <a:cs typeface="Aharoni" pitchFamily="2" charset="-79"/>
              </a:rPr>
              <a:t> </a:t>
            </a:r>
            <a:r>
              <a:rPr lang="en-US" sz="2400" b="1" dirty="0" err="1">
                <a:solidFill>
                  <a:srgbClr val="002060"/>
                </a:solidFill>
                <a:latin typeface="Aharoni" pitchFamily="2" charset="-79"/>
                <a:cs typeface="Aharoni" pitchFamily="2" charset="-79"/>
              </a:rPr>
              <a:t>este</a:t>
            </a:r>
            <a:r>
              <a:rPr lang="en-US" sz="2400" b="1" dirty="0">
                <a:solidFill>
                  <a:srgbClr val="002060"/>
                </a:solidFill>
                <a:latin typeface="Aharoni" pitchFamily="2" charset="-79"/>
                <a:cs typeface="Aharoni" pitchFamily="2" charset="-79"/>
              </a:rPr>
              <a:t> </a:t>
            </a:r>
            <a:r>
              <a:rPr lang="en-US" sz="2400" b="1" dirty="0" err="1">
                <a:solidFill>
                  <a:srgbClr val="002060"/>
                </a:solidFill>
                <a:latin typeface="Aharoni" pitchFamily="2" charset="-79"/>
                <a:cs typeface="Aharoni" pitchFamily="2" charset="-79"/>
              </a:rPr>
              <a:t>foarte</a:t>
            </a:r>
            <a:r>
              <a:rPr lang="en-US" sz="2400" b="1" dirty="0">
                <a:solidFill>
                  <a:srgbClr val="002060"/>
                </a:solidFill>
                <a:latin typeface="Aharoni" pitchFamily="2" charset="-79"/>
                <a:cs typeface="Aharoni" pitchFamily="2" charset="-79"/>
              </a:rPr>
              <a:t> </a:t>
            </a:r>
            <a:r>
              <a:rPr lang="en-US" sz="2400" b="1" dirty="0" err="1">
                <a:solidFill>
                  <a:srgbClr val="002060"/>
                </a:solidFill>
                <a:latin typeface="Aharoni" pitchFamily="2" charset="-79"/>
                <a:cs typeface="Aharoni" pitchFamily="2" charset="-79"/>
              </a:rPr>
              <a:t>dezvoltată</a:t>
            </a:r>
            <a:r>
              <a:rPr lang="en-US" sz="2400" b="1" dirty="0">
                <a:solidFill>
                  <a:srgbClr val="002060"/>
                </a:solidFill>
                <a:latin typeface="Aharoni" pitchFamily="2" charset="-79"/>
                <a:cs typeface="Aharoni" pitchFamily="2" charset="-79"/>
              </a:rPr>
              <a:t>. </a:t>
            </a:r>
            <a:r>
              <a:rPr lang="en-US" sz="2400" b="1" dirty="0" err="1">
                <a:solidFill>
                  <a:srgbClr val="002060"/>
                </a:solidFill>
                <a:latin typeface="Aharoni" pitchFamily="2" charset="-79"/>
                <a:cs typeface="Aharoni" pitchFamily="2" charset="-79"/>
              </a:rPr>
              <a:t>Cel</a:t>
            </a:r>
            <a:r>
              <a:rPr lang="en-US" sz="2400" b="1" dirty="0">
                <a:solidFill>
                  <a:srgbClr val="002060"/>
                </a:solidFill>
                <a:latin typeface="Aharoni" pitchFamily="2" charset="-79"/>
                <a:cs typeface="Aharoni" pitchFamily="2" charset="-79"/>
              </a:rPr>
              <a:t> </a:t>
            </a:r>
            <a:r>
              <a:rPr lang="en-US" sz="2400" b="1" dirty="0" err="1">
                <a:solidFill>
                  <a:srgbClr val="002060"/>
                </a:solidFill>
                <a:latin typeface="Aharoni" pitchFamily="2" charset="-79"/>
                <a:cs typeface="Aharoni" pitchFamily="2" charset="-79"/>
              </a:rPr>
              <a:t>mai</a:t>
            </a:r>
            <a:r>
              <a:rPr lang="en-US" sz="2400" b="1" dirty="0">
                <a:solidFill>
                  <a:srgbClr val="002060"/>
                </a:solidFill>
                <a:latin typeface="Aharoni" pitchFamily="2" charset="-79"/>
                <a:cs typeface="Aharoni" pitchFamily="2" charset="-79"/>
              </a:rPr>
              <a:t> mare port </a:t>
            </a:r>
            <a:r>
              <a:rPr lang="en-US" sz="2400" b="1" dirty="0" err="1">
                <a:solidFill>
                  <a:srgbClr val="002060"/>
                </a:solidFill>
                <a:latin typeface="Aharoni" pitchFamily="2" charset="-79"/>
                <a:cs typeface="Aharoni" pitchFamily="2" charset="-79"/>
              </a:rPr>
              <a:t>este</a:t>
            </a:r>
            <a:r>
              <a:rPr lang="en-US" sz="2400" b="1" dirty="0">
                <a:solidFill>
                  <a:srgbClr val="002060"/>
                </a:solidFill>
                <a:latin typeface="Aharoni" pitchFamily="2" charset="-79"/>
                <a:cs typeface="Aharoni" pitchFamily="2" charset="-79"/>
              </a:rPr>
              <a:t> Istanbul, </a:t>
            </a:r>
            <a:r>
              <a:rPr lang="en-US" sz="2400" b="1" dirty="0" err="1">
                <a:solidFill>
                  <a:srgbClr val="002060"/>
                </a:solidFill>
                <a:latin typeface="Aharoni" pitchFamily="2" charset="-79"/>
                <a:cs typeface="Aharoni" pitchFamily="2" charset="-79"/>
              </a:rPr>
              <a:t>alte</a:t>
            </a:r>
            <a:r>
              <a:rPr lang="en-US" sz="2400" b="1" dirty="0">
                <a:solidFill>
                  <a:srgbClr val="002060"/>
                </a:solidFill>
                <a:latin typeface="Aharoni" pitchFamily="2" charset="-79"/>
                <a:cs typeface="Aharoni" pitchFamily="2" charset="-79"/>
              </a:rPr>
              <a:t> </a:t>
            </a:r>
            <a:r>
              <a:rPr lang="en-US" sz="2400" b="1" dirty="0" err="1">
                <a:solidFill>
                  <a:srgbClr val="002060"/>
                </a:solidFill>
                <a:latin typeface="Aharoni" pitchFamily="2" charset="-79"/>
                <a:cs typeface="Aharoni" pitchFamily="2" charset="-79"/>
              </a:rPr>
              <a:t>porturi</a:t>
            </a:r>
            <a:r>
              <a:rPr lang="en-US" sz="2400" b="1" dirty="0">
                <a:solidFill>
                  <a:srgbClr val="002060"/>
                </a:solidFill>
                <a:latin typeface="Aharoni" pitchFamily="2" charset="-79"/>
                <a:cs typeface="Aharoni" pitchFamily="2" charset="-79"/>
              </a:rPr>
              <a:t> </a:t>
            </a:r>
            <a:r>
              <a:rPr lang="en-US" sz="2400" b="1" dirty="0" err="1">
                <a:solidFill>
                  <a:srgbClr val="002060"/>
                </a:solidFill>
                <a:latin typeface="Aharoni" pitchFamily="2" charset="-79"/>
                <a:cs typeface="Aharoni" pitchFamily="2" charset="-79"/>
              </a:rPr>
              <a:t>importante</a:t>
            </a:r>
            <a:r>
              <a:rPr lang="en-US" sz="2400" b="1" dirty="0">
                <a:solidFill>
                  <a:srgbClr val="002060"/>
                </a:solidFill>
                <a:latin typeface="Aharoni" pitchFamily="2" charset="-79"/>
                <a:cs typeface="Aharoni" pitchFamily="2" charset="-79"/>
              </a:rPr>
              <a:t> </a:t>
            </a:r>
            <a:r>
              <a:rPr lang="en-US" sz="2400" b="1" dirty="0" err="1">
                <a:solidFill>
                  <a:srgbClr val="002060"/>
                </a:solidFill>
                <a:latin typeface="Aharoni" pitchFamily="2" charset="-79"/>
                <a:cs typeface="Aharoni" pitchFamily="2" charset="-79"/>
              </a:rPr>
              <a:t>fiind</a:t>
            </a:r>
            <a:r>
              <a:rPr lang="en-US" sz="2400" b="1" dirty="0">
                <a:solidFill>
                  <a:srgbClr val="002060"/>
                </a:solidFill>
                <a:latin typeface="Aharoni" pitchFamily="2" charset="-79"/>
                <a:cs typeface="Aharoni" pitchFamily="2" charset="-79"/>
              </a:rPr>
              <a:t> Mersin, </a:t>
            </a:r>
            <a:r>
              <a:rPr lang="en-US" sz="2400" b="1" dirty="0" err="1">
                <a:solidFill>
                  <a:srgbClr val="002060"/>
                </a:solidFill>
                <a:latin typeface="Aharoni" pitchFamily="2" charset="-79"/>
                <a:cs typeface="Aharoni" pitchFamily="2" charset="-79"/>
              </a:rPr>
              <a:t>Izmit</a:t>
            </a:r>
            <a:r>
              <a:rPr lang="en-US" sz="2400" b="1" dirty="0">
                <a:solidFill>
                  <a:srgbClr val="002060"/>
                </a:solidFill>
                <a:latin typeface="Aharoni" pitchFamily="2" charset="-79"/>
                <a:cs typeface="Aharoni" pitchFamily="2" charset="-79"/>
              </a:rPr>
              <a:t>, Izmir, Iskenderun </a:t>
            </a:r>
            <a:r>
              <a:rPr lang="en-US" sz="2400" b="1" dirty="0" err="1">
                <a:solidFill>
                  <a:srgbClr val="002060"/>
                </a:solidFill>
                <a:latin typeface="Aharoni" pitchFamily="2" charset="-79"/>
                <a:cs typeface="Aharoni" pitchFamily="2" charset="-79"/>
              </a:rPr>
              <a:t>şi</a:t>
            </a:r>
            <a:r>
              <a:rPr lang="en-US" sz="2400" b="1" dirty="0">
                <a:solidFill>
                  <a:srgbClr val="002060"/>
                </a:solidFill>
                <a:latin typeface="Aharoni" pitchFamily="2" charset="-79"/>
                <a:cs typeface="Aharoni" pitchFamily="2" charset="-79"/>
              </a:rPr>
              <a:t> Samsun, din </a:t>
            </a:r>
            <a:r>
              <a:rPr lang="en-US" sz="2400" b="1" dirty="0" err="1">
                <a:solidFill>
                  <a:srgbClr val="002060"/>
                </a:solidFill>
                <a:latin typeface="Aharoni" pitchFamily="2" charset="-79"/>
                <a:cs typeface="Aharoni" pitchFamily="2" charset="-79"/>
              </a:rPr>
              <a:t>Marea</a:t>
            </a:r>
            <a:r>
              <a:rPr lang="en-US" sz="2400" b="1" dirty="0">
                <a:solidFill>
                  <a:srgbClr val="002060"/>
                </a:solidFill>
                <a:latin typeface="Aharoni" pitchFamily="2" charset="-79"/>
                <a:cs typeface="Aharoni" pitchFamily="2" charset="-79"/>
              </a:rPr>
              <a:t> </a:t>
            </a:r>
            <a:r>
              <a:rPr lang="en-US" sz="2400" b="1" dirty="0" err="1">
                <a:solidFill>
                  <a:srgbClr val="002060"/>
                </a:solidFill>
                <a:latin typeface="Aharoni" pitchFamily="2" charset="-79"/>
                <a:cs typeface="Aharoni" pitchFamily="2" charset="-79"/>
              </a:rPr>
              <a:t>Neagră</a:t>
            </a:r>
            <a:r>
              <a:rPr lang="en-US" sz="2400" b="1" dirty="0">
                <a:solidFill>
                  <a:srgbClr val="002060"/>
                </a:solidFill>
                <a:latin typeface="Aharoni" pitchFamily="2" charset="-79"/>
                <a:cs typeface="Aharoni" pitchFamily="2" charset="-79"/>
              </a:rPr>
              <a:t>. </a:t>
            </a:r>
            <a:r>
              <a:rPr lang="en-US" sz="2400" b="1" dirty="0" err="1">
                <a:solidFill>
                  <a:srgbClr val="002060"/>
                </a:solidFill>
                <a:latin typeface="Aharoni" pitchFamily="2" charset="-79"/>
                <a:cs typeface="Aharoni" pitchFamily="2" charset="-79"/>
              </a:rPr>
              <a:t>Există</a:t>
            </a:r>
            <a:r>
              <a:rPr lang="en-US" sz="2400" b="1" dirty="0">
                <a:solidFill>
                  <a:srgbClr val="002060"/>
                </a:solidFill>
                <a:latin typeface="Aharoni" pitchFamily="2" charset="-79"/>
                <a:cs typeface="Aharoni" pitchFamily="2" charset="-79"/>
              </a:rPr>
              <a:t> 4 </a:t>
            </a:r>
            <a:r>
              <a:rPr lang="en-US" sz="2400" b="1" dirty="0" err="1">
                <a:solidFill>
                  <a:srgbClr val="002060"/>
                </a:solidFill>
                <a:latin typeface="Aharoni" pitchFamily="2" charset="-79"/>
                <a:cs typeface="Aharoni" pitchFamily="2" charset="-79"/>
              </a:rPr>
              <a:t>aeroporturi</a:t>
            </a:r>
            <a:r>
              <a:rPr lang="en-US" sz="2400" b="1" dirty="0">
                <a:solidFill>
                  <a:srgbClr val="002060"/>
                </a:solidFill>
                <a:latin typeface="Aharoni" pitchFamily="2" charset="-79"/>
                <a:cs typeface="Aharoni" pitchFamily="2" charset="-79"/>
              </a:rPr>
              <a:t> </a:t>
            </a:r>
            <a:r>
              <a:rPr lang="en-US" sz="2400" b="1" dirty="0" err="1">
                <a:solidFill>
                  <a:srgbClr val="002060"/>
                </a:solidFill>
                <a:latin typeface="Aharoni" pitchFamily="2" charset="-79"/>
                <a:cs typeface="Aharoni" pitchFamily="2" charset="-79"/>
              </a:rPr>
              <a:t>internaţionale</a:t>
            </a:r>
            <a:r>
              <a:rPr lang="en-US" sz="2400" b="1" dirty="0">
                <a:solidFill>
                  <a:srgbClr val="002060"/>
                </a:solidFill>
                <a:latin typeface="Aharoni" pitchFamily="2" charset="-79"/>
                <a:cs typeface="Aharoni" pitchFamily="2" charset="-79"/>
              </a:rPr>
              <a:t> </a:t>
            </a:r>
            <a:r>
              <a:rPr lang="en-US" sz="2400" b="1" dirty="0" err="1">
                <a:solidFill>
                  <a:srgbClr val="002060"/>
                </a:solidFill>
                <a:latin typeface="Aharoni" pitchFamily="2" charset="-79"/>
                <a:cs typeface="Aharoni" pitchFamily="2" charset="-79"/>
              </a:rPr>
              <a:t>şi</a:t>
            </a:r>
            <a:r>
              <a:rPr lang="en-US" sz="2400" b="1" dirty="0">
                <a:solidFill>
                  <a:srgbClr val="002060"/>
                </a:solidFill>
                <a:latin typeface="Aharoni" pitchFamily="2" charset="-79"/>
                <a:cs typeface="Aharoni" pitchFamily="2" charset="-79"/>
              </a:rPr>
              <a:t> 20 interne.</a:t>
            </a:r>
          </a:p>
        </p:txBody>
      </p:sp>
      <p:pic>
        <p:nvPicPr>
          <p:cNvPr id="1028" name="Picture 4" descr="C:\Users\Ioana\Desktop\10.jpg"/>
          <p:cNvPicPr>
            <a:picLocks noChangeAspect="1" noChangeArrowheads="1"/>
          </p:cNvPicPr>
          <p:nvPr/>
        </p:nvPicPr>
        <p:blipFill>
          <a:blip r:embed="rId4"/>
          <a:srcRect/>
          <a:stretch>
            <a:fillRect/>
          </a:stretch>
        </p:blipFill>
        <p:spPr bwMode="auto">
          <a:xfrm>
            <a:off x="152400" y="4610100"/>
            <a:ext cx="2743200" cy="2057400"/>
          </a:xfrm>
          <a:prstGeom prst="rect">
            <a:avLst/>
          </a:prstGeom>
          <a:noFill/>
        </p:spPr>
      </p:pic>
      <p:pic>
        <p:nvPicPr>
          <p:cNvPr id="2050" name="Picture 2" descr="C:\Users\Ioana\Desktop\Autostrada.jpg"/>
          <p:cNvPicPr>
            <a:picLocks noChangeAspect="1" noChangeArrowheads="1"/>
          </p:cNvPicPr>
          <p:nvPr/>
        </p:nvPicPr>
        <p:blipFill>
          <a:blip r:embed="rId5"/>
          <a:srcRect/>
          <a:stretch>
            <a:fillRect/>
          </a:stretch>
        </p:blipFill>
        <p:spPr bwMode="auto">
          <a:xfrm>
            <a:off x="6096000" y="4648200"/>
            <a:ext cx="2828925" cy="2057400"/>
          </a:xfrm>
          <a:prstGeom prst="rect">
            <a:avLst/>
          </a:prstGeom>
          <a:noFill/>
        </p:spPr>
      </p:pic>
      <p:pic>
        <p:nvPicPr>
          <p:cNvPr id="2051" name="Picture 3" descr="C:\Users\Ioana\Desktop\cfr-tren-turcia.jpg"/>
          <p:cNvPicPr>
            <a:picLocks noChangeAspect="1" noChangeArrowheads="1"/>
          </p:cNvPicPr>
          <p:nvPr/>
        </p:nvPicPr>
        <p:blipFill>
          <a:blip r:embed="rId6"/>
          <a:srcRect/>
          <a:stretch>
            <a:fillRect/>
          </a:stretch>
        </p:blipFill>
        <p:spPr bwMode="auto">
          <a:xfrm>
            <a:off x="6096000" y="2362200"/>
            <a:ext cx="2825751" cy="2119313"/>
          </a:xfrm>
          <a:prstGeom prst="rect">
            <a:avLst/>
          </a:prstGeom>
          <a:noFill/>
        </p:spPr>
      </p:pic>
      <p:pic>
        <p:nvPicPr>
          <p:cNvPr id="2052" name="Picture 4" descr="C:\Users\Ioana\Desktop\avion.jpg"/>
          <p:cNvPicPr>
            <a:picLocks noChangeAspect="1" noChangeArrowheads="1"/>
          </p:cNvPicPr>
          <p:nvPr/>
        </p:nvPicPr>
        <p:blipFill>
          <a:blip r:embed="rId7" cstate="print"/>
          <a:srcRect/>
          <a:stretch>
            <a:fillRect/>
          </a:stretch>
        </p:blipFill>
        <p:spPr bwMode="auto">
          <a:xfrm>
            <a:off x="6019800" y="304800"/>
            <a:ext cx="2895600" cy="1999984"/>
          </a:xfrm>
          <a:prstGeom prst="rect">
            <a:avLst/>
          </a:prstGeom>
          <a:noFill/>
        </p:spPr>
      </p:pic>
    </p:spTree>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DF853DF-F801-4B5B-AFCF-C441A50E0FE5}"/>
              </a:ext>
            </a:extLst>
          </p:cNvPr>
          <p:cNvSpPr>
            <a:spLocks noGrp="1" noChangeArrowheads="1"/>
          </p:cNvSpPr>
          <p:nvPr>
            <p:ph type="title"/>
          </p:nvPr>
        </p:nvSpPr>
        <p:spPr/>
        <p:txBody>
          <a:bodyPr/>
          <a:lstStyle/>
          <a:p>
            <a:pPr eaLnBrk="1" hangingPunct="1"/>
            <a:r>
              <a:rPr lang="ro-RO" altLang="ro-RO" dirty="0"/>
              <a:t>TURISM</a:t>
            </a:r>
            <a:endParaRPr lang="en-US" altLang="ro-RO" dirty="0"/>
          </a:p>
        </p:txBody>
      </p:sp>
      <p:pic>
        <p:nvPicPr>
          <p:cNvPr id="3075" name="Picture 4" descr="C:\Documents and Settings\zamfir\My Documents\My Pictures\image_7803.jpg">
            <a:extLst>
              <a:ext uri="{FF2B5EF4-FFF2-40B4-BE49-F238E27FC236}">
                <a16:creationId xmlns:a16="http://schemas.microsoft.com/office/drawing/2014/main" id="{D2CD2276-81E5-4996-8099-88BD9C24D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6200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E1419C7-D4D0-4E77-AACF-80C625671BB5}"/>
              </a:ext>
            </a:extLst>
          </p:cNvPr>
          <p:cNvSpPr>
            <a:spLocks noGrp="1" noChangeArrowheads="1"/>
          </p:cNvSpPr>
          <p:nvPr>
            <p:ph type="title"/>
          </p:nvPr>
        </p:nvSpPr>
        <p:spPr/>
        <p:txBody>
          <a:bodyPr/>
          <a:lstStyle/>
          <a:p>
            <a:pPr eaLnBrk="1" hangingPunct="1"/>
            <a:r>
              <a:rPr lang="ro-RO" altLang="ro-RO"/>
              <a:t>ANTALYA</a:t>
            </a:r>
            <a:endParaRPr lang="en-US" altLang="ro-RO"/>
          </a:p>
        </p:txBody>
      </p:sp>
      <p:sp>
        <p:nvSpPr>
          <p:cNvPr id="9219" name="Rectangle 3">
            <a:extLst>
              <a:ext uri="{FF2B5EF4-FFF2-40B4-BE49-F238E27FC236}">
                <a16:creationId xmlns:a16="http://schemas.microsoft.com/office/drawing/2014/main" id="{0F91D31D-BC9A-4AFF-A7B1-69A5F19B2372}"/>
              </a:ext>
            </a:extLst>
          </p:cNvPr>
          <p:cNvSpPr>
            <a:spLocks noGrp="1" noChangeArrowheads="1"/>
          </p:cNvSpPr>
          <p:nvPr>
            <p:ph type="body" sz="half" idx="1"/>
          </p:nvPr>
        </p:nvSpPr>
        <p:spPr/>
        <p:txBody>
          <a:bodyPr/>
          <a:lstStyle/>
          <a:p>
            <a:pPr eaLnBrk="1" hangingPunct="1">
              <a:buFontTx/>
              <a:buNone/>
            </a:pPr>
            <a:r>
              <a:rPr lang="ro-RO" altLang="ro-RO" sz="2000" b="1" dirty="0"/>
              <a:t>	</a:t>
            </a:r>
            <a:r>
              <a:rPr lang="en-US" altLang="ro-RO" sz="2400" b="1" dirty="0"/>
              <a:t>Antalya</a:t>
            </a:r>
            <a:r>
              <a:rPr lang="en-US" altLang="ro-RO" sz="2400" dirty="0"/>
              <a:t> </a:t>
            </a:r>
            <a:r>
              <a:rPr lang="en-US" altLang="ro-RO" sz="2400" dirty="0" err="1"/>
              <a:t>este</a:t>
            </a:r>
            <a:r>
              <a:rPr lang="en-US" altLang="ro-RO" sz="2400" dirty="0"/>
              <a:t> un </a:t>
            </a:r>
            <a:r>
              <a:rPr lang="en-US" altLang="ro-RO" sz="2400" dirty="0" err="1"/>
              <a:t>oraş</a:t>
            </a:r>
            <a:r>
              <a:rPr lang="en-US" altLang="ro-RO" sz="2400" dirty="0"/>
              <a:t> </a:t>
            </a:r>
            <a:r>
              <a:rPr lang="en-US" altLang="ro-RO" sz="2400" dirty="0" err="1"/>
              <a:t>în</a:t>
            </a:r>
            <a:r>
              <a:rPr lang="en-US" altLang="ro-RO" sz="2400" dirty="0"/>
              <a:t> </a:t>
            </a:r>
            <a:endParaRPr lang="ro-RO" altLang="ro-RO" sz="2400" dirty="0"/>
          </a:p>
          <a:p>
            <a:pPr eaLnBrk="1" hangingPunct="1">
              <a:buFontTx/>
              <a:buNone/>
            </a:pPr>
            <a:r>
              <a:rPr lang="en-US" altLang="ro-RO" sz="2400" dirty="0" err="1"/>
              <a:t>sudul</a:t>
            </a:r>
            <a:r>
              <a:rPr lang="ro-RO" altLang="ro-RO" sz="2400" dirty="0"/>
              <a:t> Turciei, la poalele </a:t>
            </a:r>
          </a:p>
          <a:p>
            <a:pPr eaLnBrk="1" hangingPunct="1">
              <a:buFontTx/>
              <a:buNone/>
            </a:pPr>
            <a:r>
              <a:rPr lang="ro-RO" altLang="ro-RO" sz="2400" dirty="0"/>
              <a:t>Munţilor Taurus.</a:t>
            </a:r>
          </a:p>
          <a:p>
            <a:pPr eaLnBrk="1" hangingPunct="1">
              <a:buFontTx/>
              <a:buNone/>
            </a:pPr>
            <a:r>
              <a:rPr lang="ro-RO" altLang="ro-RO" sz="2400" dirty="0"/>
              <a:t>	Centrul administrativ al</a:t>
            </a:r>
          </a:p>
          <a:p>
            <a:pPr eaLnBrk="1" hangingPunct="1">
              <a:buFontTx/>
              <a:buNone/>
            </a:pPr>
            <a:r>
              <a:rPr lang="ro-RO" altLang="ro-RO" sz="2400" dirty="0"/>
              <a:t> provinciei cu acelesi nume, </a:t>
            </a:r>
          </a:p>
          <a:p>
            <a:pPr eaLnBrk="1" hangingPunct="1">
              <a:buFontTx/>
              <a:buNone/>
            </a:pPr>
            <a:r>
              <a:rPr lang="ro-RO" altLang="ro-RO" sz="2400" dirty="0"/>
              <a:t>mai este supranumit şi </a:t>
            </a:r>
          </a:p>
          <a:p>
            <a:pPr eaLnBrk="1" hangingPunct="1">
              <a:buFontTx/>
              <a:buNone/>
            </a:pPr>
            <a:r>
              <a:rPr lang="ro-RO" altLang="ro-RO" sz="2400" dirty="0"/>
              <a:t>capitala “Rivierei turceşti”.</a:t>
            </a:r>
            <a:endParaRPr lang="en-US" altLang="ro-RO" sz="2400" dirty="0"/>
          </a:p>
        </p:txBody>
      </p:sp>
      <p:pic>
        <p:nvPicPr>
          <p:cNvPr id="9220" name="Picture 5" descr="alanya.jpg - ">
            <a:extLst>
              <a:ext uri="{FF2B5EF4-FFF2-40B4-BE49-F238E27FC236}">
                <a16:creationId xmlns:a16="http://schemas.microsoft.com/office/drawing/2014/main" id="{F1EE8E88-B412-46F1-842B-63E8B6D45FD1}"/>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58EABFC-C8D1-40C1-AFC0-863DCB57605D}"/>
              </a:ext>
            </a:extLst>
          </p:cNvPr>
          <p:cNvSpPr>
            <a:spLocks noGrp="1" noChangeArrowheads="1"/>
          </p:cNvSpPr>
          <p:nvPr>
            <p:ph type="title"/>
          </p:nvPr>
        </p:nvSpPr>
        <p:spPr/>
        <p:txBody>
          <a:bodyPr/>
          <a:lstStyle/>
          <a:p>
            <a:pPr eaLnBrk="1" hangingPunct="1"/>
            <a:r>
              <a:rPr lang="ro-RO" altLang="ro-RO"/>
              <a:t>PAMUKKALE</a:t>
            </a:r>
            <a:endParaRPr lang="en-US" altLang="ro-RO"/>
          </a:p>
        </p:txBody>
      </p:sp>
      <p:sp>
        <p:nvSpPr>
          <p:cNvPr id="10243" name="Rectangle 3">
            <a:extLst>
              <a:ext uri="{FF2B5EF4-FFF2-40B4-BE49-F238E27FC236}">
                <a16:creationId xmlns:a16="http://schemas.microsoft.com/office/drawing/2014/main" id="{A72D51CA-6CFA-413C-B722-366DDA909457}"/>
              </a:ext>
            </a:extLst>
          </p:cNvPr>
          <p:cNvSpPr>
            <a:spLocks noGrp="1" noChangeArrowheads="1"/>
          </p:cNvSpPr>
          <p:nvPr>
            <p:ph type="body" sz="half" idx="1"/>
          </p:nvPr>
        </p:nvSpPr>
        <p:spPr/>
        <p:txBody>
          <a:bodyPr/>
          <a:lstStyle/>
          <a:p>
            <a:pPr eaLnBrk="1" hangingPunct="1">
              <a:buFontTx/>
              <a:buNone/>
            </a:pPr>
            <a:r>
              <a:rPr lang="ro-RO" altLang="ro-RO" sz="2400"/>
              <a:t>	Localitatea </a:t>
            </a:r>
          </a:p>
          <a:p>
            <a:pPr eaLnBrk="1" hangingPunct="1">
              <a:buFontTx/>
              <a:buNone/>
            </a:pPr>
            <a:r>
              <a:rPr lang="ro-RO" altLang="ro-RO" sz="2400"/>
              <a:t>Pamukkale (castelul din </a:t>
            </a:r>
          </a:p>
          <a:p>
            <a:pPr eaLnBrk="1" hangingPunct="1">
              <a:buFontTx/>
              <a:buNone/>
            </a:pPr>
            <a:r>
              <a:rPr lang="ro-RO" altLang="ro-RO" sz="2400"/>
              <a:t>bumbac) se află în sud-</a:t>
            </a:r>
          </a:p>
          <a:p>
            <a:pPr eaLnBrk="1" hangingPunct="1">
              <a:buFontTx/>
              <a:buNone/>
            </a:pPr>
            <a:r>
              <a:rPr lang="ro-RO" altLang="ro-RO" sz="2400"/>
              <a:t>vestul Turciei, fiind</a:t>
            </a:r>
          </a:p>
          <a:p>
            <a:pPr eaLnBrk="1" hangingPunct="1">
              <a:buFontTx/>
              <a:buNone/>
            </a:pPr>
            <a:r>
              <a:rPr lang="ro-RO" altLang="ro-RO" sz="2400"/>
              <a:t> renumită pentru terasele</a:t>
            </a:r>
          </a:p>
          <a:p>
            <a:pPr eaLnBrk="1" hangingPunct="1">
              <a:buFontTx/>
              <a:buNone/>
            </a:pPr>
            <a:r>
              <a:rPr lang="ro-RO" altLang="ro-RO" sz="2400"/>
              <a:t> în calcar cu apă termală.</a:t>
            </a:r>
          </a:p>
          <a:p>
            <a:pPr eaLnBrk="1" hangingPunct="1">
              <a:buFontTx/>
              <a:buNone/>
            </a:pPr>
            <a:r>
              <a:rPr lang="ro-RO" altLang="ro-RO" sz="2400"/>
              <a:t>	În apropierea teraselor</a:t>
            </a:r>
          </a:p>
          <a:p>
            <a:pPr eaLnBrk="1" hangingPunct="1">
              <a:buFontTx/>
              <a:buNone/>
            </a:pPr>
            <a:r>
              <a:rPr lang="ro-RO" altLang="ro-RO" sz="2400"/>
              <a:t> se află Fântâna Cleopatrei.</a:t>
            </a:r>
            <a:endParaRPr lang="en-US" altLang="ro-RO" sz="2400"/>
          </a:p>
        </p:txBody>
      </p:sp>
      <p:pic>
        <p:nvPicPr>
          <p:cNvPr id="10244" name="Picture 5" descr="pamukkale.jpg - ">
            <a:extLst>
              <a:ext uri="{FF2B5EF4-FFF2-40B4-BE49-F238E27FC236}">
                <a16:creationId xmlns:a16="http://schemas.microsoft.com/office/drawing/2014/main" id="{E88450F4-5AD7-42C5-82B3-520CB9678104}"/>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4C9CBF3-1163-4876-B090-74E4E626A325}"/>
              </a:ext>
            </a:extLst>
          </p:cNvPr>
          <p:cNvSpPr>
            <a:spLocks noGrp="1" noChangeArrowheads="1"/>
          </p:cNvSpPr>
          <p:nvPr>
            <p:ph type="title"/>
          </p:nvPr>
        </p:nvSpPr>
        <p:spPr/>
        <p:txBody>
          <a:bodyPr/>
          <a:lstStyle/>
          <a:p>
            <a:pPr algn="l" eaLnBrk="1" hangingPunct="1"/>
            <a:r>
              <a:rPr lang="ro-RO" altLang="ro-RO" dirty="0"/>
              <a:t>ISTANBUL</a:t>
            </a:r>
            <a:endParaRPr lang="en-US" altLang="ro-RO" dirty="0"/>
          </a:p>
        </p:txBody>
      </p:sp>
      <p:sp>
        <p:nvSpPr>
          <p:cNvPr id="11267" name="Rectangle 3">
            <a:extLst>
              <a:ext uri="{FF2B5EF4-FFF2-40B4-BE49-F238E27FC236}">
                <a16:creationId xmlns:a16="http://schemas.microsoft.com/office/drawing/2014/main" id="{60E7521B-0929-486F-847A-382C4BBC6B2F}"/>
              </a:ext>
            </a:extLst>
          </p:cNvPr>
          <p:cNvSpPr>
            <a:spLocks noGrp="1" noChangeArrowheads="1"/>
          </p:cNvSpPr>
          <p:nvPr>
            <p:ph type="body" sz="half" idx="1"/>
          </p:nvPr>
        </p:nvSpPr>
        <p:spPr>
          <a:xfrm>
            <a:off x="381000" y="1752600"/>
            <a:ext cx="5181600" cy="4114800"/>
          </a:xfrm>
        </p:spPr>
        <p:txBody>
          <a:bodyPr>
            <a:normAutofit/>
          </a:bodyPr>
          <a:lstStyle/>
          <a:p>
            <a:pPr eaLnBrk="1" hangingPunct="1">
              <a:buFontTx/>
              <a:buNone/>
            </a:pPr>
            <a:r>
              <a:rPr lang="ro-RO" altLang="ro-RO" sz="2800" dirty="0"/>
              <a:t>	</a:t>
            </a:r>
            <a:r>
              <a:rPr lang="ro-RO" altLang="ro-RO" sz="2400" dirty="0"/>
              <a:t>Istanbulul  (Constantinopol), fostă </a:t>
            </a:r>
          </a:p>
          <a:p>
            <a:pPr eaLnBrk="1" hangingPunct="1">
              <a:buFontTx/>
              <a:buNone/>
            </a:pPr>
            <a:r>
              <a:rPr lang="ro-RO" altLang="ro-RO" sz="2400" dirty="0"/>
              <a:t>capitală a Imperiului  Otoman şi a Turciei până în 1923, este cel mai mare oraş al ţării.</a:t>
            </a:r>
          </a:p>
          <a:p>
            <a:pPr eaLnBrk="1" hangingPunct="1">
              <a:buFontTx/>
              <a:buNone/>
            </a:pPr>
            <a:endParaRPr lang="ro-RO" altLang="ro-RO" sz="2400" dirty="0"/>
          </a:p>
          <a:p>
            <a:pPr eaLnBrk="1" hangingPunct="1">
              <a:buFontTx/>
              <a:buNone/>
            </a:pPr>
            <a:r>
              <a:rPr lang="ro-RO" altLang="ro-RO" sz="2400" dirty="0"/>
              <a:t>Catedrala Sf. Sofia este o fostă biserică </a:t>
            </a:r>
          </a:p>
          <a:p>
            <a:pPr eaLnBrk="1" hangingPunct="1">
              <a:buFontTx/>
              <a:buNone/>
            </a:pPr>
            <a:r>
              <a:rPr lang="ro-RO" altLang="ro-RO" sz="2400" dirty="0"/>
              <a:t>creştină, o fostă  moschee musulmană, în  prezent având statutul de obiectiv turistic.</a:t>
            </a:r>
            <a:endParaRPr lang="en-US" altLang="ro-RO" sz="2400" dirty="0"/>
          </a:p>
        </p:txBody>
      </p:sp>
      <p:pic>
        <p:nvPicPr>
          <p:cNvPr id="11268" name="Picture 5" descr="istambul-rumeli.jpg - ">
            <a:extLst>
              <a:ext uri="{FF2B5EF4-FFF2-40B4-BE49-F238E27FC236}">
                <a16:creationId xmlns:a16="http://schemas.microsoft.com/office/drawing/2014/main" id="{1FDDBAA0-2BB5-44FA-B092-32149E01426A}"/>
              </a:ext>
            </a:extLst>
          </p:cNvPr>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5859544" y="238797"/>
            <a:ext cx="2894814" cy="3190203"/>
          </a:xfrm>
        </p:spPr>
      </p:pic>
      <p:pic>
        <p:nvPicPr>
          <p:cNvPr id="5" name="Picture 5" descr="http://static.infoturism.ro/poze-vacanta/img_useri/t_45645.jpg">
            <a:hlinkClick r:id="rId3" tooltip="Istanbul-Sf Sofia"/>
            <a:extLst>
              <a:ext uri="{FF2B5EF4-FFF2-40B4-BE49-F238E27FC236}">
                <a16:creationId xmlns:a16="http://schemas.microsoft.com/office/drawing/2014/main" id="{69DEAC06-68F5-49BE-9B63-8506CBF056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859544" y="3571203"/>
            <a:ext cx="2819400" cy="310709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709</TotalTime>
  <Words>4044</Words>
  <Application>Microsoft Office PowerPoint</Application>
  <PresentationFormat>On-screen Show (4:3)</PresentationFormat>
  <Paragraphs>195</Paragraphs>
  <Slides>45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Aharoni</vt:lpstr>
      <vt:lpstr>Arial</vt:lpstr>
      <vt:lpstr>Baskerville Old Face</vt:lpstr>
      <vt:lpstr>Bradley Hand ITC</vt:lpstr>
      <vt:lpstr>Calibri</vt:lpstr>
      <vt:lpstr>Inter</vt:lpstr>
      <vt:lpstr>Literata</vt:lpstr>
      <vt:lpstr>Open Sans</vt:lpstr>
      <vt:lpstr>PT Sans</vt:lpstr>
      <vt:lpstr>Segoe Print</vt:lpstr>
      <vt:lpstr>Office Theme</vt:lpstr>
      <vt:lpstr>PowerPoint Presentation</vt:lpstr>
      <vt:lpstr>PowerPoint Presentation</vt:lpstr>
      <vt:lpstr>PowerPoint Presentation</vt:lpstr>
      <vt:lpstr>PowerPoint Presentation</vt:lpstr>
      <vt:lpstr>PowerPoint Presentation</vt:lpstr>
      <vt:lpstr>TURISM</vt:lpstr>
      <vt:lpstr>ANTALYA</vt:lpstr>
      <vt:lpstr>PAMUKKALE</vt:lpstr>
      <vt:lpstr>ISTANBUL</vt:lpstr>
      <vt:lpstr>ISTANBUL – MARELE BAZAR</vt:lpstr>
      <vt:lpstr>ANKARA</vt:lpstr>
      <vt:lpstr>CAPODOCIA</vt:lpstr>
      <vt:lpstr>TEATRUL DIN MILET</vt:lpstr>
      <vt:lpstr>BIBLIOTECA DIN EFES</vt:lpstr>
      <vt:lpstr>TROIA</vt:lpstr>
      <vt:lpstr>PowerPoint Presentation</vt:lpstr>
      <vt:lpstr>ISTORIA BUCĂTĂRIEI TURCEŞTI</vt:lpstr>
      <vt:lpstr>FELURI SPECIFICE DE MÂNCARE</vt:lpstr>
      <vt:lpstr>INGREDIENTE DE BAZĂ ÎN BUCĂTĂRIA TURCEASCĂ</vt:lpstr>
      <vt:lpstr>CARNEA</vt:lpstr>
      <vt:lpstr>LEGUME</vt:lpstr>
      <vt:lpstr>PowerPoint Presentation</vt:lpstr>
      <vt:lpstr>CAFEAUA TURCEASCĂ(KAHVA)</vt:lpstr>
      <vt:lpstr>CEAIUL</vt:lpstr>
      <vt:lpstr>RAKI</vt:lpstr>
      <vt:lpstr>AYRAN</vt:lpstr>
      <vt:lpstr>PowerPoint Presentation</vt:lpstr>
      <vt:lpstr>MICUL DEJUN</vt:lpstr>
      <vt:lpstr>PRÂNZUL</vt:lpstr>
      <vt:lpstr>CINA</vt:lpstr>
      <vt:lpstr>DESERTURI </vt:lpstr>
      <vt:lpstr>RITUALURI DE SERVIRE A MESEI</vt:lpstr>
      <vt:lpstr>DENUMIRI AMUZANTE</vt:lpstr>
      <vt:lpstr>CONCLUZIE: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Ioana</dc:creator>
  <cp:lastModifiedBy>p m</cp:lastModifiedBy>
  <cp:revision>61</cp:revision>
  <dcterms:created xsi:type="dcterms:W3CDTF">2011-02-09T19:43:50Z</dcterms:created>
  <dcterms:modified xsi:type="dcterms:W3CDTF">2022-05-08T13:26:12Z</dcterms:modified>
</cp:coreProperties>
</file>